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49"/>
  </p:handoutMasterIdLst>
  <p:sldIdLst>
    <p:sldId id="256" r:id="rId3"/>
    <p:sldId id="362" r:id="rId5"/>
    <p:sldId id="468" r:id="rId6"/>
    <p:sldId id="501" r:id="rId7"/>
    <p:sldId id="341" r:id="rId8"/>
    <p:sldId id="342" r:id="rId9"/>
    <p:sldId id="467" r:id="rId10"/>
    <p:sldId id="469" r:id="rId11"/>
    <p:sldId id="470" r:id="rId12"/>
    <p:sldId id="534" r:id="rId13"/>
    <p:sldId id="435" r:id="rId14"/>
    <p:sldId id="321" r:id="rId15"/>
    <p:sldId id="384" r:id="rId16"/>
    <p:sldId id="286" r:id="rId17"/>
    <p:sldId id="385" r:id="rId18"/>
    <p:sldId id="396" r:id="rId19"/>
    <p:sldId id="397" r:id="rId20"/>
    <p:sldId id="407" r:id="rId21"/>
    <p:sldId id="408" r:id="rId22"/>
    <p:sldId id="578" r:id="rId23"/>
    <p:sldId id="409" r:id="rId24"/>
    <p:sldId id="410" r:id="rId25"/>
    <p:sldId id="561" r:id="rId26"/>
    <p:sldId id="577" r:id="rId27"/>
    <p:sldId id="579" r:id="rId28"/>
    <p:sldId id="287" r:id="rId29"/>
    <p:sldId id="413" r:id="rId30"/>
    <p:sldId id="414" r:id="rId31"/>
    <p:sldId id="580" r:id="rId32"/>
    <p:sldId id="415" r:id="rId33"/>
    <p:sldId id="416" r:id="rId34"/>
    <p:sldId id="417" r:id="rId35"/>
    <p:sldId id="418" r:id="rId36"/>
    <p:sldId id="581" r:id="rId37"/>
    <p:sldId id="583" r:id="rId38"/>
    <p:sldId id="582" r:id="rId39"/>
    <p:sldId id="584" r:id="rId40"/>
    <p:sldId id="585" r:id="rId41"/>
    <p:sldId id="586" r:id="rId42"/>
    <p:sldId id="294" r:id="rId43"/>
    <p:sldId id="587" r:id="rId44"/>
    <p:sldId id="425" r:id="rId45"/>
    <p:sldId id="588" r:id="rId46"/>
    <p:sldId id="589" r:id="rId47"/>
    <p:sldId id="590" r:id="rId48"/>
  </p:sldIdLst>
  <p:sldSz cx="9144000" cy="5143500" type="screen16x9"/>
  <p:notesSz cx="6858000" cy="9144000"/>
  <p:embeddedFontLst>
    <p:embeddedFont>
      <p:font typeface="华文中宋" panose="02010600040101010101" charset="-122"/>
      <p:regular r:id="rId53"/>
    </p:embeddedFont>
    <p:embeddedFont>
      <p:font typeface="微软雅黑" panose="020B0503020204020204" charset="-122"/>
      <p:regular r:id="rId54"/>
    </p:embeddedFont>
    <p:embeddedFont>
      <p:font typeface="Calibri" panose="020F0502020204030204" charset="0"/>
      <p:regular r:id="rId55"/>
      <p:bold r:id="rId56"/>
      <p:italic r:id="rId57"/>
      <p:boldItalic r:id="rId58"/>
    </p:embeddedFont>
  </p:embeddedFontLst>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367"/>
    <a:srgbClr val="E6E6E6"/>
    <a:srgbClr val="1D4865"/>
    <a:srgbClr val="1D4971"/>
    <a:srgbClr val="51B3CD"/>
    <a:srgbClr val="83C2DB"/>
    <a:srgbClr val="2980B4"/>
    <a:srgbClr val="4287C6"/>
    <a:srgbClr val="2780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p:cViewPr>
        <p:scale>
          <a:sx n="75" d="100"/>
          <a:sy n="75" d="100"/>
        </p:scale>
        <p:origin x="2178" y="1158"/>
      </p:cViewPr>
      <p:guideLst>
        <p:guide orient="horz" pos="1620"/>
        <p:guide pos="2895"/>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Mobicom CCF A</a:t>
            </a:r>
            <a:r>
              <a:rPr lang="zh-CN" altLang="en-US"/>
              <a:t>类会议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sym typeface="+mn-ea"/>
              </a:rPr>
              <a:t> </a:t>
            </a:r>
            <a:r>
              <a:rPr lang="zh-CN" altLang="en-US">
                <a:sym typeface="+mn-ea"/>
              </a:rPr>
              <a:t>基于实验，设计了</a:t>
            </a:r>
            <a:r>
              <a:rPr lang="en-US" altLang="zh-CN">
                <a:sym typeface="+mn-ea"/>
              </a:rPr>
              <a:t>SLAM</a:t>
            </a:r>
            <a:r>
              <a:rPr lang="zh-CN" altLang="en-US">
                <a:sym typeface="+mn-ea"/>
              </a:rPr>
              <a:t>；</a:t>
            </a:r>
            <a:endParaRPr lang="zh-CN" altLang="en-US"/>
          </a:p>
          <a:p>
            <a:pPr marL="228600" indent="-228600">
              <a:buAutoNum type="arabicPeriod"/>
            </a:pPr>
            <a:r>
              <a:rPr lang="en-US" altLang="zh-CN">
                <a:sym typeface="+mn-ea"/>
              </a:rPr>
              <a:t> </a:t>
            </a:r>
            <a:r>
              <a:rPr lang="zh-CN" altLang="en-US">
                <a:sym typeface="+mn-ea"/>
              </a:rPr>
              <a:t>评估用户位置和空间中的</a:t>
            </a:r>
            <a:r>
              <a:rPr lang="en-US" altLang="zh-CN">
                <a:sym typeface="+mn-ea"/>
              </a:rPr>
              <a:t>EMF</a:t>
            </a:r>
            <a:r>
              <a:rPr lang="zh-CN" altLang="en-US">
                <a:sym typeface="+mn-ea"/>
              </a:rPr>
              <a:t>特征地图，不用繁琐的调查，指纹；</a:t>
            </a:r>
            <a:endParaRPr lang="zh-CN" altLang="en-US"/>
          </a:p>
          <a:p>
            <a:pPr marL="228600" indent="-228600">
              <a:buAutoNum type="arabicPeriod"/>
            </a:pPr>
            <a:r>
              <a:rPr lang="en-US" altLang="zh-CN">
                <a:sym typeface="+mn-ea"/>
              </a:rPr>
              <a:t> </a:t>
            </a:r>
            <a:r>
              <a:rPr lang="zh-CN" altLang="en-US">
                <a:sym typeface="+mn-ea"/>
              </a:rPr>
              <a:t>签名；</a:t>
            </a:r>
            <a:endParaRPr lang="zh-CN" altLang="en-US"/>
          </a:p>
          <a:p>
            <a:pPr marL="228600" indent="-228600">
              <a:buAutoNum type="arabicPeriod"/>
            </a:pPr>
            <a:r>
              <a:rPr lang="en-US" altLang="zh-CN">
                <a:sym typeface="+mn-ea"/>
              </a:rPr>
              <a:t> </a:t>
            </a:r>
            <a:r>
              <a:rPr lang="zh-CN" altLang="en-US">
                <a:sym typeface="+mn-ea"/>
              </a:rPr>
              <a:t>在线定位用户的方法；</a:t>
            </a:r>
            <a:endParaRPr lang="zh-CN" altLang="en-US"/>
          </a:p>
          <a:p>
            <a:pPr marL="228600" indent="-228600">
              <a:buAutoNum type="arabicPeriod"/>
            </a:pPr>
            <a:r>
              <a:rPr lang="en-US" altLang="zh-CN">
                <a:sym typeface="+mn-ea"/>
              </a:rPr>
              <a:t> </a:t>
            </a:r>
            <a:r>
              <a:rPr lang="zh-CN" altLang="en-US">
                <a:sym typeface="+mn-ea"/>
              </a:rPr>
              <a:t>评估；</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EMR</a:t>
            </a:r>
            <a:r>
              <a:rPr lang="zh-CN" altLang="en-US"/>
              <a:t>与</a:t>
            </a:r>
            <a:r>
              <a:rPr lang="en-US" altLang="zh-CN"/>
              <a:t>AC</a:t>
            </a:r>
            <a:r>
              <a:rPr lang="zh-CN" altLang="en-US"/>
              <a:t>电压跟随很好；</a:t>
            </a:r>
            <a:endParaRPr lang="zh-CN" altLang="en-US"/>
          </a:p>
          <a:p>
            <a:pPr marL="228600" indent="-228600">
              <a:buAutoNum type="arabicPeriod"/>
            </a:pPr>
            <a:r>
              <a:rPr lang="zh-CN" altLang="en-US"/>
              <a:t>现代建筑的墙内，天花板和底板内有大量的电力线；</a:t>
            </a:r>
            <a:endParaRPr lang="zh-CN" altLang="en-US"/>
          </a:p>
          <a:p>
            <a:pPr marL="228600" indent="-228600">
              <a:buAutoNum type="arabicPeriod"/>
            </a:pPr>
            <a:r>
              <a:rPr lang="en-US" altLang="zh-CN"/>
              <a:t>EMR</a:t>
            </a:r>
            <a:r>
              <a:rPr lang="zh-CN" altLang="en-US"/>
              <a:t>的衰弱可以很好地建模；</a:t>
            </a:r>
            <a:endParaRPr lang="zh-CN" altLang="en-US"/>
          </a:p>
          <a:p>
            <a:pPr marL="228600" indent="-228600">
              <a:buAutoNum type="arabicPeriod"/>
            </a:pPr>
            <a:r>
              <a:rPr lang="zh-CN" altLang="en-US"/>
              <a:t>室内的</a:t>
            </a:r>
            <a:r>
              <a:rPr lang="en-US" altLang="zh-CN"/>
              <a:t>EMF</a:t>
            </a:r>
            <a:r>
              <a:rPr lang="zh-CN" altLang="en-US"/>
              <a:t>具有精致的空间密度分布，当然也依赖于电力线的路由；</a:t>
            </a:r>
            <a:endParaRPr lang="zh-CN" altLang="en-US"/>
          </a:p>
          <a:p>
            <a:pPr marL="228600" indent="-228600">
              <a:buAutoNum type="arabicPeriod"/>
            </a:pPr>
            <a:r>
              <a:rPr lang="zh-CN" altLang="en-US"/>
              <a:t>是否电力网络</a:t>
            </a:r>
            <a:r>
              <a:rPr lang="en-US" altLang="zh-CN"/>
              <a:t>EMF</a:t>
            </a:r>
            <a:r>
              <a:rPr lang="zh-CN" altLang="en-US"/>
              <a:t>具有跟位置相关的空间区分度和时间稳定性；</a:t>
            </a:r>
            <a:endParaRPr lang="zh-CN" altLang="en-US"/>
          </a:p>
          <a:p>
            <a:pPr marL="228600" indent="-228600">
              <a:buAutoNum type="arabicPeriod"/>
            </a:pPr>
            <a:r>
              <a:rPr lang="en-US" altLang="zh-CN"/>
              <a:t>circuit seeker system, </a:t>
            </a:r>
            <a:r>
              <a:rPr lang="zh-CN" altLang="en-US"/>
              <a:t>在插座注入调制信号</a:t>
            </a:r>
            <a:r>
              <a:rPr lang="en-US" altLang="zh-CN"/>
              <a:t>. </a:t>
            </a:r>
            <a:r>
              <a:rPr lang="zh-CN" altLang="en-US"/>
              <a:t>通过</a:t>
            </a:r>
            <a:r>
              <a:rPr lang="en-US" altLang="zh-CN"/>
              <a:t>EMR</a:t>
            </a:r>
            <a:r>
              <a:rPr lang="zh-CN" altLang="en-US"/>
              <a:t>检测电力线路由；</a:t>
            </a:r>
            <a:endParaRPr lang="zh-CN" altLang="en-US"/>
          </a:p>
          <a:p>
            <a:pPr marL="228600" indent="-228600">
              <a:buAutoNum type="arabicPeriod"/>
            </a:pPr>
            <a:r>
              <a:rPr lang="zh-CN" altLang="en-US"/>
              <a:t>电力线可以作为</a:t>
            </a:r>
            <a:r>
              <a:rPr lang="en-US" altLang="zh-CN"/>
              <a:t>AM</a:t>
            </a:r>
            <a:r>
              <a:rPr lang="zh-CN" altLang="en-US"/>
              <a:t>无线天线，波长和建筑尺寸；</a:t>
            </a:r>
            <a:endParaRPr lang="zh-CN" altLang="en-US"/>
          </a:p>
          <a:p>
            <a:pPr marL="228600" indent="-228600">
              <a:buAutoNum type="arabicPeriod"/>
            </a:pPr>
            <a:r>
              <a:rPr lang="zh-CN" altLang="en-US"/>
              <a:t>本文利用不可以避免的</a:t>
            </a:r>
            <a:r>
              <a:rPr lang="en-US" altLang="zh-CN"/>
              <a:t>EMF</a:t>
            </a:r>
            <a:r>
              <a:rPr lang="zh-CN" altLang="en-US"/>
              <a:t>作为定位；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Arial" panose="020B0604020202020204" pitchFamily="34" charset="0"/>
              <a:buAutoNum type="arabicPeriod"/>
            </a:pPr>
            <a:r>
              <a:rPr lang="zh-CN" altLang="en-US"/>
              <a:t>定制的</a:t>
            </a:r>
            <a:r>
              <a:rPr lang="en-US" altLang="zh-CN"/>
              <a:t>EMR</a:t>
            </a:r>
            <a:r>
              <a:rPr lang="zh-CN" altLang="en-US"/>
              <a:t>传感器就是一个</a:t>
            </a:r>
            <a:r>
              <a:rPr lang="en-US" altLang="zh-CN"/>
              <a:t>LC</a:t>
            </a:r>
            <a:r>
              <a:rPr lang="zh-CN" altLang="en-US"/>
              <a:t>谐振电路，两级放大电路；</a:t>
            </a:r>
            <a:endParaRPr lang="en-US" altLang="zh-CN"/>
          </a:p>
          <a:p>
            <a:pPr marL="228600" indent="-228600">
              <a:buFont typeface="Arial" panose="020B0604020202020204" pitchFamily="34" charset="0"/>
              <a:buAutoNum type="arabicPeriod"/>
            </a:pPr>
            <a:r>
              <a:rPr lang="en-US" altLang="zh-CN"/>
              <a:t>microphone</a:t>
            </a:r>
            <a:r>
              <a:rPr lang="zh-CN" altLang="en-US"/>
              <a:t>可以等效为一个由金属薄膜和金属导线组成的电容；</a:t>
            </a:r>
            <a:endParaRPr lang="zh-CN" altLang="en-US"/>
          </a:p>
          <a:p>
            <a:pPr marL="228600" indent="-228600">
              <a:buFont typeface="Arial" panose="020B0604020202020204" pitchFamily="34" charset="0"/>
              <a:buAutoNum type="arabicPeriod"/>
            </a:pPr>
            <a:r>
              <a:rPr lang="zh-CN" altLang="en-US"/>
              <a:t>与声音对应的薄膜的振动，产生一个电压信号；</a:t>
            </a:r>
            <a:endParaRPr lang="zh-CN" altLang="en-US"/>
          </a:p>
          <a:p>
            <a:pPr marL="228600" indent="-228600">
              <a:buFont typeface="Arial" panose="020B0604020202020204" pitchFamily="34" charset="0"/>
              <a:buAutoNum type="arabicPeriod"/>
            </a:pPr>
            <a:r>
              <a:rPr lang="en-US" altLang="zh-CN"/>
              <a:t>EMF</a:t>
            </a:r>
            <a:r>
              <a:rPr lang="zh-CN" altLang="en-US"/>
              <a:t>会在声音记录产生嗡嗡声；</a:t>
            </a:r>
            <a:endParaRPr lang="zh-CN" altLang="en-US"/>
          </a:p>
          <a:p>
            <a:pPr marL="228600" indent="-228600">
              <a:buFont typeface="Arial" panose="020B0604020202020204" pitchFamily="34" charset="0"/>
              <a:buAutoNum type="arabicPeriod"/>
            </a:pPr>
            <a:r>
              <a:rPr lang="zh-CN" altLang="en-US"/>
              <a:t>这个声音是可以通过带通滤波器获取到；包括他的基波和谐波；</a:t>
            </a:r>
            <a:endParaRPr lang="zh-CN" altLang="en-US"/>
          </a:p>
          <a:p>
            <a:pPr marL="228600" indent="-228600">
              <a:buFont typeface="Arial" panose="020B0604020202020204" pitchFamily="34" charset="0"/>
              <a:buAutoNum type="arabicPeriod"/>
            </a:pPr>
            <a:r>
              <a:rPr lang="zh-CN" altLang="en-US"/>
              <a:t>提供了在现成的移动设备上实现定位设备的可行性；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latin typeface="华文中宋" panose="02010600040101010101" charset="-122"/>
                <a:ea typeface="华文中宋" panose="02010600040101010101" charset="-122"/>
                <a:sym typeface="+mn-ea"/>
              </a:rPr>
              <a:t>Whether EMF for location sensing?</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t>2475</a:t>
            </a:r>
            <a:r>
              <a:rPr lang="zh-CN" altLang="en-US"/>
              <a:t>㎡建筑；</a:t>
            </a:r>
            <a:endParaRPr lang="zh-CN" altLang="en-US"/>
          </a:p>
          <a:p>
            <a:pPr marL="228600" indent="-228600">
              <a:buAutoNum type="arabicPeriod"/>
            </a:pPr>
            <a:r>
              <a:rPr lang="en-US" altLang="zh-CN"/>
              <a:t>8khz</a:t>
            </a:r>
            <a:r>
              <a:rPr lang="zh-CN" altLang="en-US"/>
              <a:t>采样率，</a:t>
            </a:r>
            <a:r>
              <a:rPr lang="en-US" altLang="zh-CN"/>
              <a:t>5-step</a:t>
            </a:r>
            <a:r>
              <a:rPr lang="zh-CN" altLang="en-US"/>
              <a:t>滤波器，去除高频噪音；</a:t>
            </a:r>
            <a:endParaRPr lang="zh-CN" altLang="en-US"/>
          </a:p>
          <a:p>
            <a:pPr marL="228600" indent="-228600">
              <a:buAutoNum type="arabicPeriod"/>
            </a:pPr>
            <a:r>
              <a:rPr lang="en-US" altLang="zh-CN"/>
              <a:t>powerline EMR sensor</a:t>
            </a:r>
            <a:r>
              <a:rPr lang="zh-CN" altLang="en-US"/>
              <a:t>放在</a:t>
            </a:r>
            <a:r>
              <a:rPr lang="en-US" altLang="zh-CN"/>
              <a:t>4</a:t>
            </a:r>
            <a:r>
              <a:rPr lang="zh-CN" altLang="en-US"/>
              <a:t>个地方。</a:t>
            </a:r>
            <a:endParaRPr lang="zh-CN" altLang="en-US"/>
          </a:p>
          <a:p>
            <a:pPr marL="228600" indent="-228600">
              <a:buAutoNum type="arabicPeriod"/>
            </a:pPr>
            <a:r>
              <a:rPr lang="zh-CN" altLang="en-US"/>
              <a:t>时间频率特性；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、感知信号，</a:t>
            </a:r>
            <a:r>
              <a:rPr lang="en-US" altLang="zh-CN"/>
              <a:t>50Hz</a:t>
            </a:r>
            <a:r>
              <a:rPr lang="zh-CN" altLang="en-US"/>
              <a:t>基波和谐波；从频谱图上能看出来；</a:t>
            </a:r>
            <a:endParaRPr lang="zh-CN" altLang="en-US"/>
          </a:p>
          <a:p>
            <a:r>
              <a:rPr lang="en-US" altLang="zh-CN"/>
              <a:t>2</a:t>
            </a:r>
            <a:r>
              <a:rPr lang="zh-CN" altLang="en-US"/>
              <a:t>、四个不同地方的感知信号；</a:t>
            </a:r>
            <a:endParaRPr lang="zh-CN" altLang="en-US"/>
          </a:p>
          <a:p>
            <a:r>
              <a:rPr lang="en-US" altLang="zh-CN"/>
              <a:t>3</a:t>
            </a:r>
            <a:r>
              <a:rPr lang="zh-CN" altLang="en-US"/>
              <a:t>、电力网络</a:t>
            </a:r>
            <a:r>
              <a:rPr lang="en-US" altLang="zh-CN"/>
              <a:t>EMF</a:t>
            </a:r>
            <a:r>
              <a:rPr lang="zh-CN" altLang="en-US"/>
              <a:t>强度在不同的地方有不同的波形和幅值；这个区分度和我们的理解是一致的；</a:t>
            </a:r>
            <a:endParaRPr lang="zh-CN" altLang="en-US"/>
          </a:p>
          <a:p>
            <a:r>
              <a:rPr lang="en-US" altLang="zh-CN"/>
              <a:t>4</a:t>
            </a:r>
            <a:r>
              <a:rPr lang="zh-CN" altLang="en-US"/>
              <a:t>、电力网络</a:t>
            </a:r>
            <a:r>
              <a:rPr lang="en-US" altLang="zh-CN"/>
              <a:t>EMF</a:t>
            </a:r>
            <a:r>
              <a:rPr lang="zh-CN" altLang="en-US"/>
              <a:t>具有空间分布；</a:t>
            </a:r>
            <a:endParaRPr lang="zh-CN" altLang="en-US"/>
          </a:p>
          <a:p>
            <a:r>
              <a:rPr lang="en-US" altLang="zh-CN"/>
              <a:t>5</a:t>
            </a:r>
            <a:r>
              <a:rPr lang="zh-CN" altLang="en-US"/>
              <a:t>、分布跟电力线的走线有密切的关系；电力线通常来说是固定的，这个空间分布的电力线是极有可能作为位置感知的；</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、室内地磁的空间区分信号，已经在文献</a:t>
            </a:r>
            <a:r>
              <a:rPr lang="en-US" altLang="zh-CN"/>
              <a:t>8,15</a:t>
            </a:r>
            <a:r>
              <a:rPr lang="zh-CN" altLang="en-US"/>
              <a:t>中研究了。</a:t>
            </a:r>
            <a:endParaRPr lang="zh-CN" altLang="en-US"/>
          </a:p>
          <a:p>
            <a:r>
              <a:rPr lang="en-US" altLang="zh-CN"/>
              <a:t>2</a:t>
            </a:r>
            <a:r>
              <a:rPr lang="zh-CN" altLang="en-US"/>
              <a:t>、地磁和电力网络</a:t>
            </a:r>
            <a:r>
              <a:rPr lang="en-US" altLang="zh-CN"/>
              <a:t>EMF</a:t>
            </a:r>
            <a:r>
              <a:rPr lang="zh-CN" altLang="en-US"/>
              <a:t>差别是比较大的。地磁来自底薪；</a:t>
            </a:r>
            <a:endParaRPr lang="zh-CN" altLang="en-US"/>
          </a:p>
          <a:p>
            <a:r>
              <a:rPr lang="en-US" altLang="zh-CN"/>
              <a:t>3</a:t>
            </a:r>
            <a:r>
              <a:rPr lang="zh-CN" altLang="en-US"/>
              <a:t>、由于建筑的金属，地池在室内环境是扭曲的；可以作为定位的签名；</a:t>
            </a:r>
            <a:endParaRPr lang="zh-CN" altLang="en-US"/>
          </a:p>
          <a:p>
            <a:r>
              <a:rPr lang="en-US" altLang="zh-CN"/>
              <a:t>4</a:t>
            </a:r>
            <a:r>
              <a:rPr lang="zh-CN" altLang="en-US"/>
              <a:t>、地池的强度是静态的。</a:t>
            </a:r>
            <a:endParaRPr lang="zh-CN" altLang="en-US"/>
          </a:p>
          <a:p>
            <a:r>
              <a:rPr lang="en-US" altLang="zh-CN"/>
              <a:t>5</a:t>
            </a:r>
            <a:r>
              <a:rPr lang="zh-CN" altLang="en-US"/>
              <a:t>、</a:t>
            </a:r>
            <a:r>
              <a:rPr lang="en-US" altLang="zh-CN"/>
              <a:t>EMF</a:t>
            </a:r>
            <a:r>
              <a:rPr lang="zh-CN" altLang="en-US"/>
              <a:t>是事变的。我们的测量就是为了验证</a:t>
            </a:r>
            <a:r>
              <a:rPr lang="en-US" altLang="zh-CN"/>
              <a:t>EMF</a:t>
            </a:r>
            <a:r>
              <a:rPr lang="zh-CN" altLang="en-US"/>
              <a:t>在高度不变性方面比地磁好；</a:t>
            </a:r>
            <a:endParaRPr lang="zh-CN" altLang="en-US"/>
          </a:p>
          <a:p>
            <a:r>
              <a:rPr lang="en-US" altLang="zh-CN"/>
              <a:t>6</a:t>
            </a:r>
            <a:r>
              <a:rPr lang="zh-CN" altLang="en-US"/>
              <a:t>、三个志愿者，身高</a:t>
            </a:r>
            <a:r>
              <a:rPr lang="en-US" altLang="zh-CN"/>
              <a:t>158,173,188</a:t>
            </a:r>
            <a:r>
              <a:rPr lang="zh-CN" altLang="en-US"/>
              <a:t>，佩戴</a:t>
            </a:r>
            <a:r>
              <a:rPr lang="en-US" altLang="zh-CN"/>
              <a:t>EMR</a:t>
            </a:r>
            <a:r>
              <a:rPr lang="zh-CN" altLang="en-US"/>
              <a:t>传感器好智能手机，在建筑内走</a:t>
            </a:r>
            <a:r>
              <a:rPr lang="en-US" altLang="zh-CN"/>
              <a:t>150</a:t>
            </a:r>
            <a:r>
              <a:rPr lang="zh-CN" altLang="en-US"/>
              <a:t>米</a:t>
            </a:r>
            <a:endParaRPr lang="zh-CN" altLang="en-US"/>
          </a:p>
          <a:p>
            <a:r>
              <a:rPr lang="en-US" altLang="zh-CN"/>
              <a:t>7</a:t>
            </a:r>
            <a:r>
              <a:rPr lang="zh-CN" altLang="en-US"/>
              <a:t>、图</a:t>
            </a:r>
            <a:r>
              <a:rPr lang="en-US" altLang="zh-CN"/>
              <a:t>5</a:t>
            </a:r>
            <a:r>
              <a:rPr lang="zh-CN" altLang="en-US"/>
              <a:t>显示身高没有太大的变化；很明显，</a:t>
            </a:r>
            <a:r>
              <a:rPr lang="en-US" altLang="zh-CN"/>
              <a:t>EMF</a:t>
            </a:r>
            <a:r>
              <a:rPr lang="zh-CN" altLang="en-US"/>
              <a:t>不受身高影响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a:t>
            </a:r>
            <a:r>
              <a:rPr lang="en-US" altLang="zh-CN"/>
              <a:t>DTW</a:t>
            </a:r>
            <a:r>
              <a:rPr lang="zh-CN" altLang="en-US"/>
              <a:t>动态时间规整算法，原来主要用于识别两端语音时间序列片段是否是同一个词；</a:t>
            </a:r>
            <a:endParaRPr lang="zh-CN" altLang="en-US"/>
          </a:p>
          <a:p>
            <a:r>
              <a:rPr lang="en-US" altLang="zh-CN"/>
              <a:t>2</a:t>
            </a:r>
            <a:r>
              <a:rPr lang="zh-CN" altLang="en-US"/>
              <a:t>、沿着图</a:t>
            </a:r>
            <a:r>
              <a:rPr lang="en-US" altLang="zh-CN"/>
              <a:t>3</a:t>
            </a:r>
            <a:r>
              <a:rPr lang="zh-CN" altLang="en-US"/>
              <a:t>的轨迹走了三圈；</a:t>
            </a:r>
            <a:endParaRPr lang="zh-CN" altLang="en-US"/>
          </a:p>
          <a:p>
            <a:r>
              <a:rPr lang="en-US" altLang="zh-CN"/>
              <a:t>3</a:t>
            </a:r>
            <a:r>
              <a:rPr lang="zh-CN" altLang="en-US"/>
              <a:t>、区分不同的位置；</a:t>
            </a:r>
            <a:endParaRPr lang="zh-CN" altLang="en-US"/>
          </a:p>
          <a:p>
            <a:r>
              <a:rPr lang="en-US" altLang="zh-CN"/>
              <a:t>4</a:t>
            </a:r>
            <a:r>
              <a:rPr lang="zh-CN" altLang="en-US"/>
              <a:t>、后面解释提供</a:t>
            </a:r>
            <a:r>
              <a:rPr lang="en-US" altLang="zh-CN"/>
              <a:t>SLAM</a:t>
            </a:r>
            <a:r>
              <a:rPr lang="zh-CN" altLang="en-US"/>
              <a:t>方法区分位置；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本小节调查了</a:t>
            </a:r>
            <a:r>
              <a:rPr lang="en-US" altLang="zh-CN"/>
              <a:t>EMF</a:t>
            </a:r>
            <a:r>
              <a:rPr lang="zh-CN" altLang="en-US"/>
              <a:t>的时间稳定性，尽管</a:t>
            </a:r>
            <a:r>
              <a:rPr lang="en-US" altLang="zh-CN"/>
              <a:t>SLAM</a:t>
            </a:r>
            <a:r>
              <a:rPr lang="zh-CN" altLang="en-US"/>
              <a:t>系统只需要短时的</a:t>
            </a:r>
            <a:r>
              <a:rPr lang="en-US" altLang="zh-CN"/>
              <a:t>loop-closure landmark;</a:t>
            </a:r>
            <a:endParaRPr lang="en-US" altLang="zh-CN"/>
          </a:p>
          <a:p>
            <a:pPr marL="228600" indent="-228600">
              <a:buAutoNum type="arabicPeriod"/>
            </a:pPr>
            <a:r>
              <a:rPr lang="zh-CN" altLang="en-US"/>
              <a:t>前面已经介绍了变化</a:t>
            </a:r>
            <a:r>
              <a:rPr lang="en-US" altLang="zh-CN"/>
              <a:t>AC</a:t>
            </a:r>
            <a:r>
              <a:rPr lang="zh-CN" altLang="en-US"/>
              <a:t>电流产生变化磁场；</a:t>
            </a:r>
            <a:endParaRPr lang="zh-CN" altLang="en-US"/>
          </a:p>
          <a:p>
            <a:pPr marL="228600" indent="-228600">
              <a:buAutoNum type="arabicPeriod"/>
            </a:pPr>
            <a:r>
              <a:rPr lang="zh-CN" altLang="en-US"/>
              <a:t>构建一组控制实验来调查电器设备的开关对</a:t>
            </a:r>
            <a:r>
              <a:rPr lang="en-US" altLang="zh-CN"/>
              <a:t>EMR/EMF</a:t>
            </a:r>
            <a:r>
              <a:rPr lang="zh-CN" altLang="en-US"/>
              <a:t>的影响；</a:t>
            </a:r>
            <a:endParaRPr lang="zh-CN" altLang="en-US"/>
          </a:p>
          <a:p>
            <a:pPr marL="228600" indent="-228600">
              <a:buAutoNum type="arabicPeriod"/>
            </a:pPr>
            <a:r>
              <a:rPr lang="en-US" altLang="zh-CN"/>
              <a:t>dBFS</a:t>
            </a:r>
            <a:r>
              <a:rPr lang="zh-CN" altLang="en-US"/>
              <a:t>相对于全音阶的分贝，在不同距离；</a:t>
            </a:r>
            <a:endParaRPr lang="zh-CN" altLang="en-US"/>
          </a:p>
          <a:p>
            <a:pPr marL="228600" indent="-228600">
              <a:buAutoNum type="arabicPeriod"/>
            </a:pPr>
            <a:r>
              <a:rPr lang="en-US" altLang="zh-CN"/>
              <a:t>4</a:t>
            </a:r>
            <a:r>
              <a:rPr lang="zh-CN" altLang="en-US"/>
              <a:t>个不同的地方，</a:t>
            </a:r>
            <a:r>
              <a:rPr lang="en-US" altLang="zh-CN"/>
              <a:t>P1,P2</a:t>
            </a:r>
            <a:r>
              <a:rPr lang="zh-CN" altLang="en-US"/>
              <a:t>，</a:t>
            </a:r>
            <a:r>
              <a:rPr lang="en-US" altLang="zh-CN"/>
              <a:t>P3,P4</a:t>
            </a:r>
            <a:r>
              <a:rPr lang="zh-CN" altLang="en-US"/>
              <a:t>；</a:t>
            </a:r>
            <a:endParaRPr lang="zh-CN" altLang="en-US"/>
          </a:p>
          <a:p>
            <a:pPr marL="228600" indent="-228600">
              <a:buAutoNum type="arabicPeriod"/>
            </a:pPr>
            <a:r>
              <a:rPr lang="en-US" altLang="zh-CN"/>
              <a:t>EMF</a:t>
            </a:r>
            <a:r>
              <a:rPr lang="zh-CN" altLang="en-US"/>
              <a:t>幅值，</a:t>
            </a:r>
            <a:endParaRPr lang="zh-CN" altLang="en-US"/>
          </a:p>
          <a:p>
            <a:pPr marL="228600" indent="-228600">
              <a:buAutoNum type="arabicPeriod"/>
            </a:pPr>
            <a:r>
              <a:rPr lang="zh-CN" altLang="en-US"/>
              <a:t>短波</a:t>
            </a:r>
            <a:r>
              <a:rPr lang="en-US" altLang="zh-CN"/>
              <a:t>RF</a:t>
            </a:r>
            <a:r>
              <a:rPr lang="zh-CN" altLang="en-US"/>
              <a:t>信号如</a:t>
            </a:r>
            <a:r>
              <a:rPr lang="en-US" altLang="zh-CN"/>
              <a:t>WIFI</a:t>
            </a:r>
            <a:r>
              <a:rPr lang="zh-CN" altLang="en-US"/>
              <a:t>受障碍影响，长波</a:t>
            </a:r>
            <a:r>
              <a:rPr lang="en-US" altLang="zh-CN"/>
              <a:t>EMR</a:t>
            </a:r>
            <a:r>
              <a:rPr lang="zh-CN" altLang="en-US"/>
              <a:t>受身体影响；</a:t>
            </a:r>
            <a:endParaRPr lang="zh-CN" altLang="en-US"/>
          </a:p>
          <a:p>
            <a:pPr marL="228600" indent="-228600">
              <a:buAutoNum type="arabicPeriod"/>
            </a:pPr>
            <a:r>
              <a:rPr lang="zh-CN" altLang="en-US"/>
              <a:t>在两个国家四个不同位置的四个不同电力线</a:t>
            </a:r>
            <a:r>
              <a:rPr lang="en-US" altLang="zh-CN"/>
              <a:t>EMR</a:t>
            </a:r>
            <a:r>
              <a:rPr lang="zh-CN" altLang="en-US"/>
              <a:t>传感器</a:t>
            </a:r>
            <a:r>
              <a:rPr lang="en-US" altLang="zh-CN"/>
              <a:t>14</a:t>
            </a:r>
            <a:r>
              <a:rPr lang="zh-CN" altLang="en-US"/>
              <a:t>天的影响，每个传感器记录</a:t>
            </a:r>
            <a:r>
              <a:rPr lang="en-US" altLang="zh-CN"/>
              <a:t>EMF</a:t>
            </a:r>
            <a:r>
              <a:rPr lang="zh-CN" altLang="en-US"/>
              <a:t>强度；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en-US" altLang="zh-CN"/>
              <a:t>powerline</a:t>
            </a:r>
            <a:r>
              <a:rPr lang="zh-CN" altLang="en-US"/>
              <a:t>电力线，设备，移动，</a:t>
            </a:r>
            <a:r>
              <a:rPr lang="en-US" altLang="zh-CN"/>
              <a:t>EMF</a:t>
            </a:r>
            <a:r>
              <a:rPr lang="zh-CN" altLang="en-US"/>
              <a:t>；</a:t>
            </a:r>
            <a:endParaRPr lang="en-US" altLang="zh-CN"/>
          </a:p>
          <a:p>
            <a:pPr marL="228600" indent="-228600">
              <a:buFont typeface="Wingdings" panose="05000000000000000000" charset="0"/>
              <a:buAutoNum type="arabicPeriod"/>
            </a:pPr>
            <a:r>
              <a:rPr lang="en-US" altLang="zh-CN"/>
              <a:t>odometry</a:t>
            </a:r>
            <a:r>
              <a:rPr lang="zh-CN" altLang="en-US"/>
              <a:t>里程计；</a:t>
            </a:r>
            <a:endParaRPr lang="zh-CN" altLang="en-US"/>
          </a:p>
          <a:p>
            <a:pPr marL="228600" indent="-228600">
              <a:buFont typeface="Wingdings" panose="05000000000000000000" charset="0"/>
              <a:buAutoNum type="arabicPeriod"/>
            </a:pPr>
            <a:r>
              <a:rPr lang="en-US" altLang="zh-CN"/>
              <a:t>EMF</a:t>
            </a:r>
            <a:r>
              <a:rPr lang="zh-CN" altLang="en-US"/>
              <a:t>传感（</a:t>
            </a:r>
            <a:r>
              <a:rPr lang="en-US" altLang="zh-CN"/>
              <a:t>EMF</a:t>
            </a:r>
            <a:r>
              <a:rPr lang="zh-CN" altLang="en-US"/>
              <a:t>特征提取、分段）；</a:t>
            </a:r>
            <a:r>
              <a:rPr lang="en-US" altLang="zh-CN"/>
              <a:t>loop closure detection/curation/optimization</a:t>
            </a:r>
            <a:endParaRPr lang="en-US" altLang="zh-CN"/>
          </a:p>
          <a:p>
            <a:pPr marL="228600" indent="-228600">
              <a:buFont typeface="Wingdings" panose="05000000000000000000" charset="0"/>
              <a:buAutoNum type="arabicPeriod"/>
            </a:pPr>
            <a:r>
              <a:rPr lang="en-US" altLang="zh-CN"/>
              <a:t>EMF</a:t>
            </a:r>
            <a:r>
              <a:rPr lang="zh-CN" altLang="en-US"/>
              <a:t>特征与位置</a:t>
            </a:r>
            <a:r>
              <a:rPr lang="en-US" altLang="zh-CN"/>
              <a:t>x,y</a:t>
            </a:r>
            <a:r>
              <a:rPr lang="zh-CN" altLang="en-US"/>
              <a:t>建立了一个表，</a:t>
            </a:r>
            <a:endParaRPr lang="zh-CN" altLang="en-US"/>
          </a:p>
          <a:p>
            <a:pPr marL="228600" indent="-228600">
              <a:buFont typeface="Wingdings" panose="05000000000000000000" charset="0"/>
              <a:buAutoNum type="arabicPeriod"/>
            </a:pPr>
            <a:r>
              <a:rPr lang="zh-CN" altLang="en-US"/>
              <a:t>形成</a:t>
            </a:r>
            <a:r>
              <a:rPr lang="en-US" altLang="zh-CN"/>
              <a:t>EMF</a:t>
            </a:r>
            <a:r>
              <a:rPr lang="zh-CN" altLang="en-US"/>
              <a:t>定位算法依据，特征提取，有效的特征匹配；</a:t>
            </a:r>
            <a:endParaRPr lang="zh-CN" altLang="en-US"/>
          </a:p>
          <a:p>
            <a:pPr marL="171450" indent="-171450">
              <a:buFont typeface="Wingdings" panose="05000000000000000000" charset="0"/>
              <a:buChar char="Ø"/>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a:t>WIFI RSSI</a:t>
            </a:r>
            <a:r>
              <a:rPr lang="zh-CN" altLang="en-US"/>
              <a:t>在</a:t>
            </a:r>
            <a:r>
              <a:rPr lang="en-US" altLang="zh-CN"/>
              <a:t>24</a:t>
            </a:r>
            <a:r>
              <a:rPr lang="zh-CN" altLang="en-US"/>
              <a:t>小时的变化是比较大，而</a:t>
            </a:r>
            <a:r>
              <a:rPr lang="en-US" altLang="zh-CN"/>
              <a:t>EMF</a:t>
            </a:r>
            <a:r>
              <a:rPr lang="zh-CN" altLang="en-US"/>
              <a:t>变化是比较少的；</a:t>
            </a:r>
            <a:endParaRPr lang="zh-CN" altLang="en-US"/>
          </a:p>
          <a:p>
            <a:pPr marL="228600" indent="-228600">
              <a:buFont typeface="+mj-lt"/>
              <a:buAutoNum type="arabicPeriod"/>
            </a:pPr>
            <a:r>
              <a:rPr lang="zh-CN" altLang="en-US"/>
              <a:t>测量</a:t>
            </a:r>
            <a:r>
              <a:rPr lang="en-US" altLang="zh-CN"/>
              <a:t>EMF</a:t>
            </a:r>
            <a:r>
              <a:rPr lang="zh-CN" altLang="en-US"/>
              <a:t>强度；</a:t>
            </a:r>
            <a:endParaRPr lang="zh-CN" altLang="en-US"/>
          </a:p>
          <a:p>
            <a:pPr marL="228600" indent="-228600">
              <a:buFont typeface="+mj-lt"/>
              <a:buAutoNum type="arabicPeriod"/>
            </a:pPr>
            <a:r>
              <a:rPr lang="zh-CN" altLang="en-US"/>
              <a:t>一旦电力网络</a:t>
            </a:r>
            <a:r>
              <a:rPr lang="en-US" altLang="zh-CN"/>
              <a:t>EMF</a:t>
            </a:r>
            <a:r>
              <a:rPr lang="zh-CN" altLang="en-US"/>
              <a:t>指纹数据库构建好之后，是可以长期用于定位；</a:t>
            </a:r>
            <a:endParaRPr lang="zh-CN" altLang="en-US"/>
          </a:p>
          <a:p>
            <a:pPr marL="228600" indent="-228600">
              <a:buFont typeface="+mj-lt"/>
              <a:buAutoNum type="arabicPeriod"/>
            </a:pPr>
            <a:r>
              <a:rPr lang="zh-CN" altLang="en-US"/>
              <a:t>在建筑发生变化或者电力线路由发生变化，是可以用众包定位工具的方法来更新数据库；</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华为</a:t>
            </a:r>
            <a:r>
              <a:rPr lang="en-US" altLang="zh-CN"/>
              <a:t>P9</a:t>
            </a:r>
            <a:r>
              <a:rPr lang="zh-CN" altLang="en-US"/>
              <a:t>放在固定位置，记录语音，每</a:t>
            </a:r>
            <a:r>
              <a:rPr lang="en-US" altLang="zh-CN"/>
              <a:t>5</a:t>
            </a:r>
            <a:r>
              <a:rPr lang="zh-CN" altLang="en-US"/>
              <a:t>分钟；同时，创建一些干扰声音，音乐和语音等；</a:t>
            </a:r>
            <a:endParaRPr lang="zh-CN" altLang="en-US"/>
          </a:p>
          <a:p>
            <a:pPr marL="228600" indent="-228600">
              <a:buFont typeface="Wingdings" panose="05000000000000000000" charset="0"/>
              <a:buAutoNum type="arabicPeriod"/>
            </a:pPr>
            <a:r>
              <a:rPr lang="zh-CN" altLang="en-US"/>
              <a:t>音乐和语音，对</a:t>
            </a:r>
            <a:r>
              <a:rPr lang="en-US" altLang="zh-CN"/>
              <a:t>150hz</a:t>
            </a:r>
            <a:r>
              <a:rPr lang="zh-CN" altLang="en-US"/>
              <a:t>谐波具有较大的影响，相比</a:t>
            </a:r>
            <a:r>
              <a:rPr lang="en-US" altLang="zh-CN"/>
              <a:t>50hz</a:t>
            </a:r>
            <a:r>
              <a:rPr lang="zh-CN" altLang="en-US"/>
              <a:t>和</a:t>
            </a:r>
            <a:r>
              <a:rPr lang="en-US" altLang="zh-CN"/>
              <a:t>100hz</a:t>
            </a:r>
            <a:r>
              <a:rPr lang="zh-CN" altLang="en-US"/>
              <a:t>的谐波；</a:t>
            </a:r>
            <a:endParaRPr lang="zh-CN" altLang="en-US"/>
          </a:p>
          <a:p>
            <a:pPr marL="228600" indent="-228600">
              <a:buFont typeface="Wingdings" panose="05000000000000000000" charset="0"/>
              <a:buAutoNum type="arabicPeriod"/>
            </a:pPr>
            <a:r>
              <a:rPr lang="en-US" altLang="zh-CN"/>
              <a:t>150hz</a:t>
            </a:r>
            <a:r>
              <a:rPr lang="zh-CN" altLang="en-US"/>
              <a:t>谐波与语音的冲突；</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研究者带上手机沿着轨迹走三圈</a:t>
            </a:r>
            <a:endParaRPr lang="zh-CN" altLang="en-US"/>
          </a:p>
          <a:p>
            <a:pPr marL="228600" indent="-228600">
              <a:buFont typeface="Wingdings" panose="05000000000000000000" charset="0"/>
              <a:buAutoNum type="arabicPeriod"/>
            </a:pPr>
            <a:r>
              <a:rPr lang="zh-CN" altLang="en-US"/>
              <a:t>手机地磁和麦克风记录地磁和</a:t>
            </a:r>
            <a:r>
              <a:rPr lang="en-US" altLang="zh-CN"/>
              <a:t>EMF</a:t>
            </a:r>
            <a:r>
              <a:rPr lang="zh-CN" altLang="en-US"/>
              <a:t>数据</a:t>
            </a:r>
            <a:endParaRPr lang="zh-CN" altLang="en-US"/>
          </a:p>
          <a:p>
            <a:pPr marL="228600" indent="-228600">
              <a:buFont typeface="Wingdings" panose="05000000000000000000" charset="0"/>
              <a:buAutoNum type="arabicPeriod"/>
            </a:pPr>
            <a:r>
              <a:rPr lang="zh-CN" altLang="en-US"/>
              <a:t>地磁特征对于不同的位置无效性，</a:t>
            </a:r>
            <a:r>
              <a:rPr lang="en-US" altLang="zh-CN"/>
              <a:t>EMF</a:t>
            </a:r>
            <a:r>
              <a:rPr lang="zh-CN" altLang="en-US"/>
              <a:t>可以很好地帮助这个无效；</a:t>
            </a:r>
            <a:endParaRPr lang="zh-CN" altLang="en-US"/>
          </a:p>
          <a:p>
            <a:pPr marL="228600" indent="-228600">
              <a:buFont typeface="Wingdings" panose="05000000000000000000" charset="0"/>
              <a:buAutoNum type="arabicPeriod"/>
            </a:pPr>
            <a:r>
              <a:rPr lang="zh-CN" altLang="en-US"/>
              <a:t>反之亦然，相同位置的无效性；</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相同位置，</a:t>
            </a:r>
            <a:r>
              <a:rPr lang="en-US" altLang="zh-CN"/>
              <a:t>mag+micEMR</a:t>
            </a:r>
            <a:r>
              <a:rPr lang="zh-CN" altLang="en-US"/>
              <a:t>距离要小；</a:t>
            </a:r>
            <a:endParaRPr lang="zh-CN" altLang="en-US"/>
          </a:p>
          <a:p>
            <a:pPr marL="228600" indent="-228600">
              <a:buFont typeface="Wingdings" panose="05000000000000000000" charset="0"/>
              <a:buAutoNum type="arabicPeriod"/>
            </a:pPr>
            <a:r>
              <a:rPr lang="zh-CN" altLang="en-US"/>
              <a:t>不同位置，</a:t>
            </a:r>
            <a:r>
              <a:rPr lang="en-US" altLang="zh-CN"/>
              <a:t>mag+micEMR</a:t>
            </a:r>
            <a:r>
              <a:rPr lang="zh-CN" altLang="en-US"/>
              <a:t>距离要大；</a:t>
            </a:r>
            <a:endParaRPr lang="zh-CN" altLang="en-US"/>
          </a:p>
          <a:p>
            <a:pPr marL="228600" indent="-228600">
              <a:buFont typeface="Wingdings" panose="05000000000000000000" charset="0"/>
              <a:buAutoNum type="arabicPeriod"/>
            </a:pPr>
            <a:r>
              <a:rPr lang="zh-CN" altLang="en-US"/>
              <a:t>地磁和</a:t>
            </a:r>
            <a:r>
              <a:rPr lang="en-US" altLang="zh-CN"/>
              <a:t>micEMR</a:t>
            </a:r>
            <a:r>
              <a:rPr lang="zh-CN" altLang="en-US"/>
              <a:t>的组合是互补的，很好减轻了单靠地磁的效果；</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Wingdings" panose="05000000000000000000" charset="0"/>
              <a:buAutoNum type="arabicPeriod"/>
            </a:pPr>
            <a:r>
              <a:rPr lang="zh-CN" altLang="en-US"/>
              <a:t>评估功耗</a:t>
            </a:r>
            <a:endParaRPr lang="zh-CN" altLang="en-US"/>
          </a:p>
          <a:p>
            <a:pPr marL="228600" indent="-228600">
              <a:buFont typeface="Wingdings" panose="05000000000000000000" charset="0"/>
              <a:buAutoNum type="arabicPeriod"/>
            </a:pPr>
            <a:r>
              <a:rPr lang="en-US" altLang="zh-CN"/>
              <a:t>mic</a:t>
            </a:r>
            <a:r>
              <a:rPr lang="zh-CN" altLang="en-US"/>
              <a:t>采样功耗是比较低的；</a:t>
            </a:r>
            <a:endParaRPr lang="zh-CN" altLang="en-US"/>
          </a:p>
          <a:p>
            <a:pPr marL="228600" indent="-228600">
              <a:buFont typeface="Wingdings" panose="05000000000000000000" charset="0"/>
              <a:buAutoNum type="arabicPeriod"/>
            </a:pPr>
            <a:r>
              <a:rPr lang="zh-CN" altLang="en-US"/>
              <a:t>基于声音的助手要求</a:t>
            </a:r>
            <a:r>
              <a:rPr lang="en-US" altLang="zh-CN"/>
              <a:t>mic</a:t>
            </a:r>
            <a:r>
              <a:rPr lang="zh-CN" altLang="en-US"/>
              <a:t>一直打开；</a:t>
            </a:r>
            <a:endParaRPr lang="zh-CN" altLang="en-US"/>
          </a:p>
          <a:p>
            <a:pPr marL="228600" indent="-228600">
              <a:buFont typeface="Wingdings" panose="05000000000000000000" charset="0"/>
              <a:buAutoNum type="arabicPeriod"/>
            </a:pPr>
            <a:r>
              <a:rPr lang="zh-CN" altLang="en-US"/>
              <a:t>提出的方法，充分利用</a:t>
            </a:r>
            <a:r>
              <a:rPr lang="en-US" altLang="zh-CN"/>
              <a:t>audio</a:t>
            </a:r>
            <a:r>
              <a:rPr lang="zh-CN" altLang="en-US"/>
              <a:t>数据，没有引入额外的能量消耗；</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基于对第三节的更好的理解，这节开发了一个新兴的</a:t>
            </a:r>
            <a:r>
              <a:rPr lang="en-US" altLang="zh-CN"/>
              <a:t>SLAM</a:t>
            </a:r>
            <a:r>
              <a:rPr lang="zh-CN" altLang="en-US"/>
              <a:t>系统，采用电力网络</a:t>
            </a:r>
            <a:r>
              <a:rPr lang="en-US" altLang="zh-CN"/>
              <a:t>EMF</a:t>
            </a:r>
            <a:r>
              <a:rPr lang="zh-CN" altLang="en-US"/>
              <a:t>；</a:t>
            </a:r>
            <a:endParaRPr lang="zh-CN" altLang="en-US"/>
          </a:p>
          <a:p>
            <a:r>
              <a:rPr lang="en-US" altLang="zh-CN"/>
              <a:t>2</a:t>
            </a:r>
            <a:r>
              <a:rPr lang="zh-CN" altLang="en-US"/>
              <a:t>、相比地磁，电力网络</a:t>
            </a:r>
            <a:r>
              <a:rPr lang="en-US" altLang="zh-CN"/>
              <a:t>EMF</a:t>
            </a:r>
            <a:r>
              <a:rPr lang="zh-CN" altLang="en-US"/>
              <a:t>展示了更好的时间稳定性，提供明确的空间区分度。</a:t>
            </a:r>
            <a:endParaRPr lang="zh-CN" altLang="en-US"/>
          </a:p>
          <a:p>
            <a:r>
              <a:rPr lang="en-US" altLang="zh-CN"/>
              <a:t>3</a:t>
            </a:r>
            <a:r>
              <a:rPr lang="zh-CN" altLang="en-US"/>
              <a:t>、不同于与视觉</a:t>
            </a:r>
            <a:r>
              <a:rPr lang="en-US" altLang="zh-CN"/>
              <a:t>SLAM</a:t>
            </a:r>
            <a:r>
              <a:rPr lang="zh-CN" altLang="en-US"/>
              <a:t>，</a:t>
            </a:r>
            <a:r>
              <a:rPr lang="en-US" altLang="zh-CN"/>
              <a:t>loop closure</a:t>
            </a:r>
            <a:r>
              <a:rPr lang="zh-CN" altLang="en-US"/>
              <a:t>可能包括很多</a:t>
            </a:r>
            <a:r>
              <a:rPr lang="en-US" altLang="zh-CN"/>
              <a:t>false positive</a:t>
            </a:r>
            <a:r>
              <a:rPr lang="zh-CN" altLang="en-US"/>
              <a:t>，这样会降低</a:t>
            </a:r>
            <a:r>
              <a:rPr lang="en-US" altLang="zh-CN"/>
              <a:t>SLAM</a:t>
            </a:r>
            <a:r>
              <a:rPr lang="zh-CN" altLang="en-US"/>
              <a:t>的性能；</a:t>
            </a:r>
            <a:endParaRPr lang="zh-CN" altLang="en-US"/>
          </a:p>
          <a:p>
            <a:r>
              <a:rPr lang="en-US" altLang="zh-CN"/>
              <a:t>4</a:t>
            </a:r>
            <a:r>
              <a:rPr lang="zh-CN" altLang="en-US"/>
              <a:t>、基于序列电力网络</a:t>
            </a:r>
            <a:r>
              <a:rPr lang="en-US" altLang="zh-CN"/>
              <a:t>EMF</a:t>
            </a:r>
            <a:r>
              <a:rPr lang="zh-CN" altLang="en-US"/>
              <a:t>测量，</a:t>
            </a:r>
            <a:endParaRPr lang="zh-CN" altLang="en-US"/>
          </a:p>
          <a:p>
            <a:r>
              <a:rPr lang="en-US" altLang="zh-CN"/>
              <a:t>5</a:t>
            </a:r>
            <a:r>
              <a:rPr lang="zh-CN" altLang="en-US"/>
              <a:t>、带通滤波器提取</a:t>
            </a:r>
            <a:r>
              <a:rPr lang="en-US" altLang="zh-CN"/>
              <a:t>50/60hz</a:t>
            </a:r>
            <a:r>
              <a:rPr lang="zh-CN" altLang="en-US"/>
              <a:t>信号和谐波；</a:t>
            </a:r>
            <a:r>
              <a:rPr lang="en-US" altLang="zh-CN"/>
              <a:t>dead-reckon</a:t>
            </a:r>
            <a:r>
              <a:rPr lang="zh-CN" altLang="en-US"/>
              <a:t>航位推测法，轨迹和里程计是可以估计的。</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xt</a:t>
            </a:r>
            <a:r>
              <a:rPr lang="zh-CN" altLang="en-US"/>
              <a:t>表达隐形状态，</a:t>
            </a:r>
            <a:r>
              <a:rPr lang="en-US" altLang="zh-CN"/>
              <a:t>t</a:t>
            </a:r>
            <a:r>
              <a:rPr lang="zh-CN" altLang="en-US"/>
              <a:t>时刻的用户实际位置；</a:t>
            </a:r>
            <a:endParaRPr lang="zh-CN" altLang="en-US"/>
          </a:p>
          <a:p>
            <a:pPr marL="228600" indent="-228600">
              <a:buAutoNum type="arabicPeriod"/>
            </a:pPr>
            <a:r>
              <a:rPr lang="zh-CN" altLang="en-US"/>
              <a:t>每个</a:t>
            </a:r>
            <a:r>
              <a:rPr lang="en-US" altLang="zh-CN"/>
              <a:t>t</a:t>
            </a:r>
            <a:r>
              <a:rPr lang="zh-CN" altLang="en-US"/>
              <a:t>，用户会观察到</a:t>
            </a:r>
            <a:r>
              <a:rPr lang="en-US" altLang="zh-CN"/>
              <a:t>EMF</a:t>
            </a:r>
            <a:r>
              <a:rPr lang="zh-CN" altLang="en-US"/>
              <a:t>的测量</a:t>
            </a:r>
            <a:r>
              <a:rPr lang="en-US" altLang="zh-CN"/>
              <a:t>zt, </a:t>
            </a:r>
            <a:r>
              <a:rPr lang="zh-CN" altLang="en-US"/>
              <a:t>包含了时间窗口</a:t>
            </a:r>
            <a:r>
              <a:rPr lang="en-US" altLang="zh-CN"/>
              <a:t>t-t,t</a:t>
            </a:r>
            <a:endParaRPr lang="en-US" altLang="zh-CN"/>
          </a:p>
          <a:p>
            <a:pPr marL="228600" indent="-228600">
              <a:buAutoNum type="arabicPeriod"/>
            </a:pPr>
            <a:r>
              <a:rPr lang="zh-CN" altLang="en-US"/>
              <a:t>信号越长，具有越好的空间分辨能力；</a:t>
            </a:r>
            <a:endParaRPr lang="zh-CN" altLang="en-US"/>
          </a:p>
          <a:p>
            <a:pPr marL="228600" indent="-228600">
              <a:buAutoNum type="arabicPeriod"/>
            </a:pPr>
            <a:r>
              <a:rPr lang="zh-CN" altLang="en-US"/>
              <a:t>相对位置，</a:t>
            </a:r>
            <a:r>
              <a:rPr lang="en-US" altLang="zh-CN"/>
              <a:t>ut</a:t>
            </a:r>
            <a:r>
              <a:rPr lang="zh-CN" altLang="en-US"/>
              <a:t>，用里程计来记录；</a:t>
            </a:r>
            <a:endParaRPr lang="zh-CN" altLang="en-US"/>
          </a:p>
          <a:p>
            <a:pPr marL="228600" indent="-228600">
              <a:buAutoNum type="arabicPeriod"/>
            </a:pPr>
            <a:r>
              <a:rPr lang="zh-CN" altLang="en-US"/>
              <a:t>穿过工作区之后，</a:t>
            </a:r>
            <a:r>
              <a:rPr lang="en-US" altLang="zh-CN"/>
              <a:t>SLAM</a:t>
            </a:r>
            <a:r>
              <a:rPr lang="zh-CN" altLang="en-US"/>
              <a:t>模块可以根据</a:t>
            </a:r>
            <a:r>
              <a:rPr lang="en-US" altLang="zh-CN"/>
              <a:t>EMF</a:t>
            </a:r>
            <a:r>
              <a:rPr lang="zh-CN" altLang="en-US"/>
              <a:t>特征地图估计用户的位置；</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en-US"/>
              <a:t>理论上是可以通过优化图来解决</a:t>
            </a:r>
            <a:r>
              <a:rPr lang="en-US" altLang="zh-CN"/>
              <a:t>SLAM</a:t>
            </a:r>
            <a:r>
              <a:rPr lang="zh-CN" altLang="en-US"/>
              <a:t>的问题；但是实际上，</a:t>
            </a:r>
            <a:r>
              <a:rPr lang="en-US" altLang="zh-CN"/>
              <a:t>SLAM</a:t>
            </a:r>
            <a:r>
              <a:rPr lang="zh-CN" altLang="en-US"/>
              <a:t>框架对</a:t>
            </a:r>
            <a:r>
              <a:rPr lang="en-US" altLang="zh-CN"/>
              <a:t>false positive</a:t>
            </a:r>
            <a:r>
              <a:rPr lang="zh-CN" altLang="en-US"/>
              <a:t>比较敏感；</a:t>
            </a:r>
            <a:endParaRPr lang="zh-CN" altLang="en-US"/>
          </a:p>
          <a:p>
            <a:pPr marL="228600" indent="-228600">
              <a:buFont typeface="+mj-lt"/>
              <a:buAutoNum type="arabicPeriod"/>
            </a:pPr>
            <a:r>
              <a:rPr lang="zh-CN" altLang="en-US"/>
              <a:t>提出新的方法来解决；</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本质上来说，本文提出的</a:t>
            </a:r>
            <a:r>
              <a:rPr lang="en-US" altLang="zh-CN"/>
              <a:t>SLAM</a:t>
            </a:r>
            <a:r>
              <a:rPr lang="zh-CN" altLang="en-US"/>
              <a:t>框架充分利用了里程计和</a:t>
            </a:r>
            <a:r>
              <a:rPr lang="en-US" altLang="zh-CN"/>
              <a:t>EMF</a:t>
            </a:r>
            <a:r>
              <a:rPr lang="zh-CN" altLang="en-US"/>
              <a:t>，来联合估计用户的位置，在一个连续可度量的参考框架下的特征地图；</a:t>
            </a:r>
            <a:endParaRPr lang="zh-CN" altLang="en-US"/>
          </a:p>
          <a:p>
            <a:pPr marL="228600" indent="-228600">
              <a:buAutoNum type="arabicPeriod"/>
            </a:pPr>
            <a:r>
              <a:rPr lang="zh-CN" altLang="en-US"/>
              <a:t>实际上云经常是离线的，</a:t>
            </a:r>
            <a:r>
              <a:rPr lang="en-US" altLang="zh-CN"/>
              <a:t>SLAM</a:t>
            </a:r>
            <a:r>
              <a:rPr lang="zh-CN" altLang="en-US"/>
              <a:t>已经构建了，我们需要定位用户；</a:t>
            </a:r>
            <a:endParaRPr lang="zh-CN" altLang="en-US"/>
          </a:p>
          <a:p>
            <a:pPr marL="228600" indent="-228600">
              <a:buAutoNum type="arabicPeriod"/>
            </a:pPr>
            <a:r>
              <a:rPr lang="zh-CN" altLang="en-US"/>
              <a:t>不用基础设施的支持，我们能够达到实时的定位精度；</a:t>
            </a:r>
            <a:endParaRPr lang="zh-CN" altLang="en-US"/>
          </a:p>
          <a:p>
            <a:pPr marL="228600" indent="-228600">
              <a:buAutoNum type="arabicPeriod"/>
            </a:pPr>
            <a:r>
              <a:rPr lang="zh-CN" altLang="en-US"/>
              <a:t>跟特征地图相关的定位可以算成分类问题，</a:t>
            </a:r>
            <a:r>
              <a:rPr lang="en-US" altLang="zh-CN"/>
              <a:t>nearest neighbour classifier</a:t>
            </a:r>
            <a:r>
              <a:rPr lang="zh-CN" altLang="en-US"/>
              <a:t>近邻分类器；</a:t>
            </a:r>
            <a:endParaRPr lang="zh-CN" altLang="en-US"/>
          </a:p>
          <a:p>
            <a:pPr marL="228600" indent="-228600">
              <a:buAutoNum type="arabicPeriod"/>
            </a:pPr>
            <a:r>
              <a:rPr lang="en-US" altLang="zh-CN"/>
              <a:t>DTW</a:t>
            </a:r>
            <a:r>
              <a:rPr lang="zh-CN" altLang="en-US"/>
              <a:t>算法是比较消耗计算资源和能量，未来加速定位，我们需要采用稀疏</a:t>
            </a:r>
            <a:r>
              <a:rPr lang="en-US" altLang="zh-CN"/>
              <a:t>EMF</a:t>
            </a:r>
            <a:r>
              <a:rPr lang="zh-CN" altLang="en-US"/>
              <a:t>特征分析；</a:t>
            </a:r>
            <a:endParaRPr lang="zh-CN" altLang="en-US"/>
          </a:p>
          <a:p>
            <a:pPr marL="228600" indent="-228600">
              <a:buAutoNum type="arabicPeriod"/>
            </a:pPr>
            <a:r>
              <a:rPr lang="zh-CN" altLang="en-US"/>
              <a:t>明显地减少定位的计算延迟；</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、经常会离线</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a:t>senEMR</a:t>
            </a:r>
            <a:r>
              <a:rPr lang="zh-CN" altLang="en-US"/>
              <a:t>（定制的</a:t>
            </a:r>
            <a:r>
              <a:rPr lang="en-US" altLang="zh-CN"/>
              <a:t>EMR</a:t>
            </a:r>
            <a:r>
              <a:rPr lang="zh-CN" altLang="en-US"/>
              <a:t>传感器的</a:t>
            </a:r>
            <a:r>
              <a:rPr lang="en-US" altLang="zh-CN"/>
              <a:t>SLAM</a:t>
            </a:r>
            <a:r>
              <a:rPr lang="zh-CN" altLang="en-US"/>
              <a:t>效果）</a:t>
            </a:r>
            <a:r>
              <a:rPr lang="en-US" altLang="zh-CN"/>
              <a:t>, micEMR+Mag-SLAM(</a:t>
            </a:r>
            <a:r>
              <a:rPr lang="zh-CN" altLang="en-US"/>
              <a:t>麦克风</a:t>
            </a:r>
            <a:r>
              <a:rPr lang="en-US" altLang="zh-CN"/>
              <a:t>+</a:t>
            </a:r>
            <a:r>
              <a:rPr lang="zh-CN" altLang="en-US"/>
              <a:t>地磁</a:t>
            </a:r>
            <a:r>
              <a:rPr lang="en-US" altLang="zh-CN"/>
              <a:t>)</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SLAM</a:t>
            </a:r>
            <a:r>
              <a:rPr lang="zh-CN" altLang="en-US"/>
              <a:t>的性能，在三个场景下的情况</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在各种模态下的定位性能</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在各种设备上的运行时间</a:t>
            </a:r>
            <a:endParaRPr lang="zh-CN" altLang="en-US"/>
          </a:p>
          <a:p>
            <a:pPr marL="228600" indent="-228600">
              <a:buAutoNum type="arabicPeriod"/>
            </a:pPr>
            <a:r>
              <a:rPr lang="zh-CN" altLang="en-US"/>
              <a:t>各类算法的定位精度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zh-CN" altLang="en-US"/>
              <a:t>优化后的稀疏算法对定位精度和运行时间的影响</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各类传感模态用于室内定位，限制；</a:t>
            </a:r>
            <a:endParaRPr lang="zh-CN" altLang="en-US"/>
          </a:p>
          <a:p>
            <a:pPr marL="228600" indent="-228600">
              <a:buAutoNum type="arabicPeriod"/>
            </a:pPr>
            <a:r>
              <a:rPr lang="zh-CN" altLang="en-US"/>
              <a:t>第一次系统的研究</a:t>
            </a:r>
            <a:r>
              <a:rPr lang="en-US" altLang="zh-CN"/>
              <a:t>EMF</a:t>
            </a:r>
            <a:r>
              <a:rPr lang="zh-CN" altLang="en-US"/>
              <a:t>用于</a:t>
            </a:r>
            <a:r>
              <a:rPr lang="en-US" altLang="zh-CN"/>
              <a:t>SLAM</a:t>
            </a:r>
            <a:endParaRPr lang="en-US" altLang="zh-CN"/>
          </a:p>
          <a:p>
            <a:pPr marL="228600" indent="-228600">
              <a:buAutoNum type="arabicPeriod"/>
            </a:pPr>
            <a:r>
              <a:rPr lang="zh-CN" altLang="en-US"/>
              <a:t>这个工作的基础是一个测量研究，个性化的传感器，智能手机，作为</a:t>
            </a:r>
            <a:r>
              <a:rPr lang="en-US" altLang="zh-CN"/>
              <a:t>sidechannel </a:t>
            </a:r>
            <a:r>
              <a:rPr lang="zh-CN" altLang="en-US"/>
              <a:t>传感器；</a:t>
            </a:r>
            <a:endParaRPr lang="zh-CN" altLang="en-US"/>
          </a:p>
          <a:p>
            <a:pPr marL="228600" indent="-228600">
              <a:buAutoNum type="arabicPeriod"/>
            </a:pPr>
            <a:r>
              <a:rPr lang="zh-CN" altLang="en-US"/>
              <a:t>空间区分，时间稳定性；</a:t>
            </a:r>
            <a:endParaRPr lang="zh-CN" altLang="en-US"/>
          </a:p>
          <a:p>
            <a:pPr marL="228600" indent="-228600">
              <a:buAutoNum type="arabicPeriod"/>
            </a:pPr>
            <a:r>
              <a:rPr lang="zh-CN" altLang="en-US"/>
              <a:t>一种</a:t>
            </a:r>
            <a:r>
              <a:rPr lang="en-US" altLang="zh-CN"/>
              <a:t>SLAM</a:t>
            </a:r>
            <a:r>
              <a:rPr lang="zh-CN" altLang="en-US"/>
              <a:t>的方法用于识别</a:t>
            </a:r>
            <a:r>
              <a:rPr lang="en-US" altLang="zh-CN"/>
              <a:t>loop closure;</a:t>
            </a:r>
            <a:endParaRPr lang="en-US" altLang="zh-CN"/>
          </a:p>
          <a:p>
            <a:pPr marL="228600" indent="-228600">
              <a:buAutoNum type="arabicPeriod"/>
            </a:pPr>
            <a:r>
              <a:rPr lang="zh-CN" altLang="en-US"/>
              <a:t>一种有效的在线定位方案，用于受限的移动设备上；</a:t>
            </a:r>
            <a:endParaRPr lang="zh-CN" altLang="en-US"/>
          </a:p>
          <a:p>
            <a:pPr marL="228600" indent="-228600">
              <a:buAutoNum type="arabicPeriod"/>
            </a:pPr>
            <a:r>
              <a:rPr lang="zh-CN" altLang="en-US"/>
              <a:t>评估，实时性，米级精度；</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系统地调查了</a:t>
            </a:r>
            <a:r>
              <a:rPr lang="en-US" altLang="zh-CN"/>
              <a:t>EMF</a:t>
            </a:r>
            <a:r>
              <a:rPr lang="zh-CN" altLang="en-US"/>
              <a:t>的空间区分性和时间稳定性</a:t>
            </a:r>
            <a:endParaRPr lang="zh-CN" altLang="en-US"/>
          </a:p>
          <a:p>
            <a:pPr marL="228600" indent="-228600">
              <a:buAutoNum type="arabicPeriod"/>
            </a:pPr>
            <a:r>
              <a:rPr lang="zh-CN" altLang="en-US"/>
              <a:t>设计了一个使用</a:t>
            </a:r>
            <a:r>
              <a:rPr lang="en-US" altLang="zh-CN"/>
              <a:t>senEMR</a:t>
            </a:r>
            <a:r>
              <a:rPr lang="zh-CN" altLang="en-US"/>
              <a:t>或者手机麦克风感知的</a:t>
            </a:r>
            <a:r>
              <a:rPr lang="en-US" altLang="zh-CN"/>
              <a:t>EMF</a:t>
            </a:r>
            <a:r>
              <a:rPr lang="zh-CN" altLang="en-US"/>
              <a:t>信号的</a:t>
            </a:r>
            <a:r>
              <a:rPr lang="en-US" altLang="zh-CN"/>
              <a:t>SLAM</a:t>
            </a:r>
            <a:r>
              <a:rPr lang="zh-CN" altLang="en-US"/>
              <a:t>系统</a:t>
            </a:r>
            <a:endParaRPr lang="zh-CN" altLang="en-US"/>
          </a:p>
          <a:p>
            <a:pPr marL="228600" indent="-228600">
              <a:buAutoNum type="arabicPeriod"/>
            </a:pPr>
            <a:r>
              <a:rPr lang="zh-CN" altLang="en-US"/>
              <a:t>基于此设计一个有效的在线定位算法；</a:t>
            </a:r>
            <a:endParaRPr lang="zh-CN" altLang="en-US"/>
          </a:p>
          <a:p>
            <a:pPr marL="228600" indent="-228600">
              <a:buAutoNum type="arabicPeriod"/>
            </a:pPr>
            <a:r>
              <a:rPr lang="zh-CN" altLang="en-US"/>
              <a:t>广泛的评估显示，电力线</a:t>
            </a:r>
            <a:r>
              <a:rPr lang="en-US" altLang="zh-CN"/>
              <a:t>EMF</a:t>
            </a:r>
            <a:r>
              <a:rPr lang="zh-CN" altLang="en-US"/>
              <a:t>是一个非常有前景的室内定位感知模态；</a:t>
            </a:r>
            <a:endParaRPr lang="zh-CN" altLang="en-US"/>
          </a:p>
          <a:p>
            <a:pPr marL="228600" indent="-228600">
              <a:buAutoNum type="arabicPeriod"/>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电力线的</a:t>
            </a:r>
            <a:r>
              <a:rPr lang="en-US" altLang="zh-CN"/>
              <a:t>EMR</a:t>
            </a:r>
            <a:r>
              <a:rPr lang="zh-CN" altLang="en-US"/>
              <a:t>传感</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定位服务的重要性，</a:t>
            </a:r>
            <a:r>
              <a:rPr lang="en-US" altLang="zh-CN"/>
              <a:t>62% of top 100</a:t>
            </a:r>
            <a:r>
              <a:rPr lang="zh-CN" altLang="en-US"/>
              <a:t>都跟位置相关；</a:t>
            </a:r>
            <a:endParaRPr lang="zh-CN" altLang="en-US"/>
          </a:p>
          <a:p>
            <a:pPr marL="228600" indent="-228600">
              <a:buAutoNum type="arabicPeriod"/>
            </a:pPr>
            <a:r>
              <a:rPr lang="en-US" altLang="zh-CN"/>
              <a:t>GPS</a:t>
            </a:r>
            <a:r>
              <a:rPr lang="zh-CN" altLang="en-US"/>
              <a:t>在室外定位，室内定位是比较难的问题；</a:t>
            </a:r>
            <a:endParaRPr lang="zh-CN" altLang="en-US"/>
          </a:p>
          <a:p>
            <a:pPr marL="228600" indent="-228600">
              <a:buAutoNum type="arabicPeriod"/>
            </a:pPr>
            <a:r>
              <a:rPr lang="zh-CN" altLang="en-US"/>
              <a:t>过去</a:t>
            </a:r>
            <a:r>
              <a:rPr lang="en-US" altLang="zh-CN"/>
              <a:t>20</a:t>
            </a:r>
            <a:r>
              <a:rPr lang="zh-CN" altLang="en-US"/>
              <a:t>年有各种模态的室内定位研究，</a:t>
            </a:r>
            <a:r>
              <a:rPr lang="en-US" altLang="zh-CN"/>
              <a:t>RF(wifi, GSM, FM), </a:t>
            </a:r>
            <a:r>
              <a:rPr lang="zh-CN" altLang="en-US"/>
              <a:t>可见光，图像，声音，地磁等；</a:t>
            </a:r>
            <a:endParaRPr lang="zh-CN" altLang="en-US"/>
          </a:p>
          <a:p>
            <a:pPr marL="228600" indent="-228600">
              <a:buAutoNum type="arabicPeriod"/>
            </a:pPr>
            <a:r>
              <a:rPr lang="zh-CN" altLang="en-US"/>
              <a:t>每个都有限制，</a:t>
            </a:r>
            <a:r>
              <a:rPr lang="en-US" altLang="zh-CN"/>
              <a:t>RF</a:t>
            </a:r>
            <a:r>
              <a:rPr lang="zh-CN" altLang="en-US"/>
              <a:t>具有变化的传播路径，</a:t>
            </a:r>
            <a:r>
              <a:rPr lang="en-US" altLang="zh-CN"/>
              <a:t>RSSes</a:t>
            </a:r>
            <a:r>
              <a:rPr lang="zh-CN" altLang="en-US"/>
              <a:t>信号，发送器的动态功率控制。可见光容易被挡，地磁对高度变化敏感；</a:t>
            </a:r>
            <a:endParaRPr lang="zh-CN" altLang="en-US"/>
          </a:p>
          <a:p>
            <a:pPr marL="228600" indent="-228600">
              <a:buAutoNum type="arabicPeriod"/>
            </a:pP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新的定位传感方法；</a:t>
            </a:r>
            <a:endParaRPr lang="zh-CN" altLang="en-US"/>
          </a:p>
          <a:p>
            <a:pPr marL="228600" indent="-228600">
              <a:buAutoNum type="arabicPeriod"/>
            </a:pPr>
            <a:r>
              <a:rPr lang="zh-CN" altLang="en-US"/>
              <a:t>电力网络交流电压电流；</a:t>
            </a:r>
            <a:r>
              <a:rPr lang="en-US" altLang="zh-CN"/>
              <a:t>220/110v,50/60hz</a:t>
            </a:r>
            <a:r>
              <a:rPr lang="zh-CN" altLang="en-US"/>
              <a:t>，来自电力线的电磁辐射形成了电磁场；</a:t>
            </a:r>
            <a:endParaRPr lang="zh-CN" altLang="en-US"/>
          </a:p>
          <a:p>
            <a:pPr marL="228600" indent="-228600">
              <a:buAutoNum type="arabicPeriod"/>
            </a:pPr>
            <a:r>
              <a:rPr lang="zh-CN" altLang="en-US"/>
              <a:t>由电力网络</a:t>
            </a:r>
            <a:r>
              <a:rPr lang="en-US" altLang="zh-CN"/>
              <a:t>EMF</a:t>
            </a:r>
            <a:r>
              <a:rPr lang="zh-CN" altLang="en-US"/>
              <a:t>的噪音，是不期望的，一般是要通过滤波器去除掉的。</a:t>
            </a:r>
            <a:endParaRPr lang="zh-CN" altLang="en-US"/>
          </a:p>
          <a:p>
            <a:pPr marL="228600" indent="-228600">
              <a:buAutoNum type="arabicPeriod"/>
            </a:pPr>
            <a:r>
              <a:rPr lang="zh-CN" altLang="en-US"/>
              <a:t>最近的研究利用</a:t>
            </a:r>
            <a:r>
              <a:rPr lang="en-US" altLang="zh-CN"/>
              <a:t>mains hums</a:t>
            </a:r>
            <a:r>
              <a:rPr lang="zh-CN" altLang="en-US"/>
              <a:t>的周期和同步特性来设计室内传感器和穿戴设备</a:t>
            </a:r>
            <a:endParaRPr lang="zh-CN" altLang="en-US"/>
          </a:p>
          <a:p>
            <a:pPr marL="228600" indent="-228600">
              <a:buAutoNum type="arabicPeriod"/>
            </a:pPr>
            <a:r>
              <a:rPr lang="zh-CN" altLang="en-US"/>
              <a:t>时间信息，空间不完美；</a:t>
            </a:r>
            <a:endParaRPr lang="zh-CN" altLang="en-US"/>
          </a:p>
          <a:p>
            <a:pPr marL="228600" indent="-228600">
              <a:buAutoNum type="arabicPeriod"/>
            </a:pPr>
            <a:r>
              <a:rPr lang="zh-CN" altLang="en-US"/>
              <a:t>电力线</a:t>
            </a:r>
            <a:r>
              <a:rPr lang="en-US" altLang="zh-CN"/>
              <a:t>EMR</a:t>
            </a:r>
            <a:r>
              <a:rPr lang="zh-CN" altLang="en-US"/>
              <a:t>的时间相关属性是现存的研究的焦点，电力线空间属性以及这些属性是否可以用于室内定位还没有系统研究的</a:t>
            </a:r>
            <a:endParaRPr lang="zh-CN" altLang="en-US"/>
          </a:p>
          <a:p>
            <a:pPr marL="228600" indent="-228600">
              <a:buAutoNum type="arabicPeriod"/>
            </a:pP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a:t>假定，电力线</a:t>
            </a:r>
            <a:r>
              <a:rPr lang="en-US" altLang="zh-CN"/>
              <a:t>EMR</a:t>
            </a:r>
            <a:r>
              <a:rPr lang="zh-CN" altLang="en-US"/>
              <a:t>强度随着物理距离衰减，空间区分明显但是时间稳定性好；</a:t>
            </a:r>
            <a:endParaRPr lang="zh-CN" altLang="en-US"/>
          </a:p>
          <a:p>
            <a:pPr marL="228600" indent="-228600">
              <a:buAutoNum type="arabicPeriod"/>
            </a:pPr>
            <a:r>
              <a:rPr lang="zh-CN" altLang="en-US"/>
              <a:t>验证，定制型</a:t>
            </a:r>
            <a:r>
              <a:rPr lang="en-US" altLang="zh-CN"/>
              <a:t>EMR</a:t>
            </a:r>
            <a:r>
              <a:rPr lang="zh-CN" altLang="en-US"/>
              <a:t>接收器，智能手机麦克风，测量；</a:t>
            </a:r>
            <a:endParaRPr lang="zh-CN" altLang="en-US"/>
          </a:p>
          <a:p>
            <a:pPr marL="228600" indent="-228600">
              <a:buAutoNum type="arabicPeriod"/>
            </a:pPr>
            <a:r>
              <a:rPr lang="zh-CN" altLang="en-US"/>
              <a:t>测量结果在室内行人走动的时候，验证了我们的假定；</a:t>
            </a:r>
            <a:endParaRPr lang="zh-CN" altLang="en-US"/>
          </a:p>
          <a:p>
            <a:pPr marL="228600" indent="-228600">
              <a:buAutoNum type="arabicPeriod"/>
            </a:pPr>
            <a:r>
              <a:rPr lang="zh-CN" altLang="en-US"/>
              <a:t>比地磁，效果要好得多。不受高度影响；</a:t>
            </a:r>
            <a:endParaRPr lang="en-US" altLang="zh-CN"/>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273843"/>
            <a:ext cx="7886700" cy="4358879"/>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369218"/>
            <a:ext cx="3886200" cy="326350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90080" y="1999034"/>
            <a:ext cx="3655181"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400"/>
            </a:lvl4pPr>
            <a:lvl5pPr marL="1371600" indent="0">
              <a:buNone/>
              <a:defRPr sz="1400"/>
            </a:lvl5pPr>
            <a:lvl6pPr marL="1714500" indent="0">
              <a:buNone/>
              <a:defRPr sz="1400"/>
            </a:lvl6pPr>
            <a:lvl7pPr marL="2057400" indent="0">
              <a:buNone/>
              <a:defRPr sz="1400"/>
            </a:lvl7pPr>
            <a:lvl8pPr marL="2400300" indent="0">
              <a:buNone/>
              <a:defRPr sz="1400"/>
            </a:lvl8pPr>
            <a:lvl9pPr marL="2743200" indent="0">
              <a:buNone/>
              <a:defRPr sz="14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92704" y="1999034"/>
            <a:ext cx="3673182" cy="264321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342900"/>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3124012" cy="2858691"/>
          </a:xfrm>
        </p:spPr>
        <p:txBody>
          <a:bodyPr/>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3"/>
            <a:ext cx="1971675" cy="4358879"/>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831850" y="284480"/>
            <a:ext cx="8324850" cy="1053465"/>
          </a:xfrm>
          <a:prstGeom prst="rect">
            <a:avLst/>
          </a:prstGeom>
          <a:noFill/>
        </p:spPr>
        <p:txBody>
          <a:bodyPr wrap="square" lIns="68580" tIns="34290" rIns="68580" bIns="34290" rtlCol="0">
            <a:spAutoFit/>
          </a:bodyPr>
          <a:lstStyle/>
          <a:p>
            <a:r>
              <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Simultaneous </a:t>
            </a:r>
            <a:r>
              <a:rPr lang="en-US" altLang="zh-CN" sz="3200" dirty="0">
                <a:solidFill>
                  <a:srgbClr val="FF0000"/>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Localization </a:t>
            </a:r>
            <a:r>
              <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rPr>
              <a:t>and Mapping with power network electromagnetic field</a:t>
            </a:r>
            <a:endParaRPr lang="en-US" altLang="zh-CN" sz="3200" dirty="0">
              <a:solidFill>
                <a:schemeClr val="tx1"/>
              </a:solidFill>
              <a:effectLst>
                <a:outerShdw blurRad="38100" dist="19050" dir="2700000" algn="tl" rotWithShape="0">
                  <a:schemeClr val="dk1">
                    <a:alpha val="40000"/>
                  </a:schemeClr>
                </a:outerShdw>
              </a:effectLst>
              <a:latin typeface="华文中宋" panose="02010600040101010101" charset="-122"/>
              <a:ea typeface="华文中宋" panose="02010600040101010101" charset="-122"/>
            </a:endParaRPr>
          </a:p>
        </p:txBody>
      </p:sp>
      <p:sp>
        <p:nvSpPr>
          <p:cNvPr id="2" name="文本框 1"/>
          <p:cNvSpPr txBox="1"/>
          <p:nvPr/>
        </p:nvSpPr>
        <p:spPr>
          <a:xfrm>
            <a:off x="2675255" y="2123440"/>
            <a:ext cx="6511925" cy="1814830"/>
          </a:xfrm>
          <a:prstGeom prst="rect">
            <a:avLst/>
          </a:prstGeom>
          <a:noFill/>
        </p:spPr>
        <p:txBody>
          <a:bodyPr wrap="none" rtlCol="0">
            <a:spAutoFit/>
          </a:bodyPr>
          <a:p>
            <a:pPr algn="l"/>
            <a:r>
              <a:rPr lang="en-US" altLang="zh-CN" sz="1600">
                <a:latin typeface="华文中宋" panose="02010600040101010101" charset="-122"/>
                <a:ea typeface="华文中宋" panose="02010600040101010101" charset="-122"/>
                <a:cs typeface="华文中宋" panose="02010600040101010101" charset="-122"/>
              </a:rPr>
              <a:t>MobiCom '18, October 29-November 2, 2018</a:t>
            </a:r>
            <a:endParaRPr lang="en-US" altLang="zh-CN" sz="1600">
              <a:latin typeface="华文中宋" panose="02010600040101010101" charset="-122"/>
              <a:ea typeface="华文中宋" panose="02010600040101010101" charset="-122"/>
              <a:cs typeface="华文中宋" panose="02010600040101010101" charset="-122"/>
            </a:endParaRPr>
          </a:p>
          <a:p>
            <a:pPr algn="l"/>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Niki Trigoni</a:t>
            </a:r>
            <a:r>
              <a:rPr lang="zh-CN" altLang="en-US" sz="1600">
                <a:latin typeface="华文中宋" panose="02010600040101010101" charset="-122"/>
                <a:ea typeface="华文中宋" panose="02010600040101010101" charset="-122"/>
                <a:cs typeface="华文中宋" panose="02010600040101010101" charset="-122"/>
              </a:rPr>
              <a:t>，</a:t>
            </a:r>
            <a:r>
              <a:rPr lang="en-US" altLang="zh-CN" sz="1600">
                <a:latin typeface="华文中宋" panose="02010600040101010101" charset="-122"/>
                <a:ea typeface="华文中宋" panose="02010600040101010101" charset="-122"/>
                <a:cs typeface="华文中宋" panose="02010600040101010101" charset="-122"/>
              </a:rPr>
              <a:t> University of Oxford</a:t>
            </a:r>
            <a:r>
              <a:rPr lang="zh-CN" altLang="en-US" sz="1600">
                <a:latin typeface="华文中宋" panose="02010600040101010101" charset="-122"/>
                <a:ea typeface="华文中宋" panose="02010600040101010101" charset="-122"/>
                <a:cs typeface="华文中宋" panose="02010600040101010101" charset="-122"/>
              </a:rPr>
              <a:t>①</a:t>
            </a:r>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Hongkai Wen, Univeristy of Warwick</a:t>
            </a:r>
            <a:endParaRPr lang="en-US" altLang="zh-CN" sz="1600">
              <a:latin typeface="华文中宋" panose="02010600040101010101" charset="-122"/>
              <a:ea typeface="华文中宋" panose="02010600040101010101" charset="-122"/>
              <a:cs typeface="华文中宋" panose="02010600040101010101" charset="-122"/>
            </a:endParaRPr>
          </a:p>
          <a:p>
            <a:pPr algn="l"/>
            <a:r>
              <a:rPr lang="en-US" altLang="zh-CN" sz="1600">
                <a:latin typeface="华文中宋" panose="02010600040101010101" charset="-122"/>
                <a:ea typeface="华文中宋" panose="02010600040101010101" charset="-122"/>
                <a:cs typeface="华文中宋" panose="02010600040101010101" charset="-122"/>
              </a:rPr>
              <a:t>Rui Tan,  Nanyang Technological University</a:t>
            </a:r>
            <a:endParaRPr lang="en-US" altLang="zh-CN" sz="1600">
              <a:latin typeface="华文中宋" panose="02010600040101010101" charset="-122"/>
              <a:ea typeface="华文中宋" panose="02010600040101010101" charset="-122"/>
              <a:cs typeface="华文中宋" panose="02010600040101010101" charset="-122"/>
            </a:endParaRPr>
          </a:p>
          <a:p>
            <a:pPr algn="l"/>
            <a:endParaRPr lang="en-US" altLang="zh-CN" sz="1600">
              <a:latin typeface="华文中宋" panose="02010600040101010101" charset="-122"/>
              <a:ea typeface="华文中宋" panose="02010600040101010101" charset="-122"/>
              <a:cs typeface="华文中宋" panose="02010600040101010101" charset="-122"/>
            </a:endParaRPr>
          </a:p>
          <a:p>
            <a:pPr algn="l"/>
            <a:r>
              <a:rPr lang="zh-CN" altLang="en-US" sz="1600">
                <a:latin typeface="华文中宋" panose="02010600040101010101" charset="-122"/>
                <a:ea typeface="华文中宋" panose="02010600040101010101" charset="-122"/>
                <a:cs typeface="华文中宋" panose="02010600040101010101" charset="-122"/>
              </a:rPr>
              <a:t>①</a:t>
            </a:r>
            <a:r>
              <a:rPr lang="en-US" altLang="zh-CN" sz="1600">
                <a:latin typeface="华文中宋" panose="02010600040101010101" charset="-122"/>
                <a:ea typeface="华文中宋" panose="02010600040101010101" charset="-122"/>
                <a:cs typeface="华文中宋" panose="02010600040101010101" charset="-122"/>
              </a:rPr>
              <a:t>Organize microsoft-indoor-localization-competition-</a:t>
            </a:r>
            <a:r>
              <a:rPr lang="en-US" altLang="zh-CN" sz="1600">
                <a:solidFill>
                  <a:srgbClr val="FF0000"/>
                </a:solidFill>
                <a:latin typeface="华文中宋" panose="02010600040101010101" charset="-122"/>
                <a:ea typeface="华文中宋" panose="02010600040101010101" charset="-122"/>
                <a:cs typeface="华文中宋" panose="02010600040101010101" charset="-122"/>
              </a:rPr>
              <a:t>ipsn</a:t>
            </a:r>
            <a:r>
              <a:rPr lang="en-US" altLang="zh-CN" sz="1600">
                <a:latin typeface="华文中宋" panose="02010600040101010101" charset="-122"/>
                <a:ea typeface="华文中宋" panose="02010600040101010101" charset="-122"/>
                <a:cs typeface="华文中宋" panose="02010600040101010101" charset="-122"/>
              </a:rPr>
              <a:t>-2018</a:t>
            </a:r>
            <a:endParaRPr lang="en-US" altLang="zh-CN" sz="1600">
              <a:latin typeface="华文中宋" panose="02010600040101010101" charset="-122"/>
              <a:ea typeface="华文中宋" panose="02010600040101010101" charset="-122"/>
              <a:cs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51130" y="157480"/>
            <a:ext cx="4876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3705" y="1003935"/>
            <a:ext cx="8244205" cy="341503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Based on measurement, design SLAM of EMF,</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EMF feature/user location map, not fingerprinting,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sym typeface="+mn-ea"/>
              </a:rPr>
              <a:t>Feature map metrically consitent,</a:t>
            </a:r>
            <a:endParaRPr lang="en-US" altLang="zh-CN" sz="2400">
              <a:latin typeface="华文中宋" panose="02010600040101010101" charset="-122"/>
              <a:ea typeface="华文中宋" panose="02010600040101010101" charset="-122"/>
              <a:sym typeface="+mn-ea"/>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Novel algorithm loop closure detection and curation,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zh-CN" altLang="en-US"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Evaluation.</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17376"/>
            <a:ext cx="4171762" cy="375920"/>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cs typeface="+mn-ea"/>
                <a:sym typeface="+mn-lt"/>
              </a:rPr>
              <a:t>POWERLINE EMR SENSING</a:t>
            </a:r>
            <a:endParaRPr lang="en-US" altLang="zh-CN" sz="2000" b="1" dirty="0">
              <a:solidFill>
                <a:schemeClr val="tx1">
                  <a:lumMod val="65000"/>
                  <a:lumOff val="35000"/>
                </a:schemeClr>
              </a:solidFill>
              <a:cs typeface="+mn-ea"/>
              <a:sym typeface="+mn-lt"/>
            </a:endParaRPr>
          </a:p>
        </p:txBody>
      </p:sp>
      <p:sp>
        <p:nvSpPr>
          <p:cNvPr id="95" name="文本框 11"/>
          <p:cNvSpPr txBox="1"/>
          <p:nvPr/>
        </p:nvSpPr>
        <p:spPr>
          <a:xfrm>
            <a:off x="3705856" y="1430897"/>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02</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32130" y="156845"/>
            <a:ext cx="3733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2.1 Background</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8725" t="3450" r="7357" b="34814"/>
          <a:stretch>
            <a:fillRect/>
          </a:stretch>
        </p:blipFill>
        <p:spPr>
          <a:xfrm>
            <a:off x="5226050" y="427990"/>
            <a:ext cx="3737610" cy="1499870"/>
          </a:xfrm>
          <a:prstGeom prst="rect">
            <a:avLst/>
          </a:prstGeom>
        </p:spPr>
      </p:pic>
      <p:sp>
        <p:nvSpPr>
          <p:cNvPr id="4" name="文本框 3"/>
          <p:cNvSpPr txBox="1"/>
          <p:nvPr/>
        </p:nvSpPr>
        <p:spPr>
          <a:xfrm>
            <a:off x="482600" y="717550"/>
            <a:ext cx="4918075" cy="341503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Normalized EMR,AC voltage,</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Intensity attenuate, Complex spatial intensity distribution,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For localization sensing,</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Explore, circuit seeker, AM radio,</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1950" y="187960"/>
            <a:ext cx="66287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2.2 Powerline EMR Reception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2965450"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61950" y="993140"/>
            <a:ext cx="5192395" cy="1753235"/>
          </a:xfrm>
          <a:prstGeom prst="rect">
            <a:avLst/>
          </a:prstGeom>
          <a:noFill/>
        </p:spPr>
        <p:txBody>
          <a:bodyPr wrap="square" rtlCol="0">
            <a:spAutoFit/>
          </a:bodyPr>
          <a:p>
            <a:pPr marL="457200" indent="-457200">
              <a:buFont typeface="Wingdings" panose="05000000000000000000" charset="0"/>
              <a:buChar char="Ø"/>
            </a:pPr>
            <a:r>
              <a:rPr lang="en-US" altLang="zh-CN" sz="2800" b="1">
                <a:latin typeface="华文中宋" panose="02010600040101010101" charset="-122"/>
                <a:ea typeface="华文中宋" panose="02010600040101010101" charset="-122"/>
              </a:rPr>
              <a:t>Customized Powerline EMR sensor,</a:t>
            </a:r>
            <a:endParaRPr lang="en-US" altLang="zh-CN" sz="28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LC tank circuit,</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800">
                <a:latin typeface="华文中宋" panose="02010600040101010101" charset="-122"/>
                <a:ea typeface="华文中宋" panose="02010600040101010101" charset="-122"/>
              </a:rPr>
              <a:t>amplification circuit,</a:t>
            </a:r>
            <a:endParaRPr lang="en-US" altLang="zh-CN" sz="2800" b="1">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6159" t="4676" r="19184" b="37203"/>
          <a:stretch>
            <a:fillRect/>
          </a:stretch>
        </p:blipFill>
        <p:spPr>
          <a:xfrm>
            <a:off x="5489575" y="748665"/>
            <a:ext cx="3286760" cy="1602105"/>
          </a:xfrm>
          <a:prstGeom prst="rect">
            <a:avLst/>
          </a:prstGeom>
        </p:spPr>
      </p:pic>
      <p:sp>
        <p:nvSpPr>
          <p:cNvPr id="2" name="文本框 1"/>
          <p:cNvSpPr txBox="1"/>
          <p:nvPr/>
        </p:nvSpPr>
        <p:spPr>
          <a:xfrm>
            <a:off x="435610" y="2887345"/>
            <a:ext cx="8869680" cy="2061210"/>
          </a:xfrm>
          <a:prstGeom prst="rect">
            <a:avLst/>
          </a:prstGeom>
          <a:noFill/>
        </p:spPr>
        <p:txBody>
          <a:bodyPr wrap="square" rtlCol="0">
            <a:spAutoFit/>
          </a:bodyPr>
          <a:p>
            <a:pPr marL="457200" indent="-457200">
              <a:buFont typeface="Wingdings" panose="05000000000000000000" charset="0"/>
              <a:buChar char="Ø"/>
            </a:pPr>
            <a:r>
              <a:rPr lang="en-US" altLang="zh-CN" sz="2800" b="1">
                <a:latin typeface="华文中宋" panose="02010600040101010101" charset="-122"/>
                <a:ea typeface="华文中宋" panose="02010600040101010101" charset="-122"/>
                <a:sym typeface="+mn-ea"/>
              </a:rPr>
              <a:t>Side channel Sensing by Microphone,</a:t>
            </a:r>
            <a:endParaRPr lang="en-US" altLang="zh-CN" sz="2800" b="1">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sym typeface="+mn-ea"/>
              </a:rPr>
              <a:t>microphone=LC tank circuit,</a:t>
            </a:r>
            <a:endParaRPr lang="en-US" altLang="zh-CN" sz="2400" b="1">
              <a:latin typeface="华文中宋" panose="02010600040101010101" charset="-122"/>
              <a:ea typeface="华文中宋" panose="02010600040101010101" charset="-122"/>
              <a:sym typeface="+mn-ea"/>
            </a:endParaRPr>
          </a:p>
          <a:p>
            <a:pPr marL="914400" lvl="1" indent="-457200">
              <a:buFont typeface="Wingdings" panose="05000000000000000000" charset="0"/>
              <a:buChar char="Ø"/>
            </a:pPr>
            <a:endParaRPr lang="en-US" altLang="zh-CN" sz="2400" b="1">
              <a:latin typeface="华文中宋" panose="02010600040101010101" charset="-122"/>
              <a:ea typeface="华文中宋" panose="02010600040101010101" charset="-122"/>
              <a:sym typeface="+mn-ea"/>
            </a:endParaRPr>
          </a:p>
          <a:p>
            <a:pPr marL="457200" lvl="0" indent="-457200">
              <a:buFont typeface="Wingdings" panose="05000000000000000000" charset="0"/>
              <a:buChar char="Ø"/>
            </a:pPr>
            <a:r>
              <a:rPr lang="en-US" altLang="zh-CN" sz="2800" b="1">
                <a:latin typeface="华文中宋" panose="02010600040101010101" charset="-122"/>
                <a:ea typeface="华文中宋" panose="02010600040101010101" charset="-122"/>
                <a:sym typeface="+mn-ea"/>
              </a:rPr>
              <a:t>Second harmonics,</a:t>
            </a:r>
            <a:endParaRPr lang="en-US" altLang="zh-CN" sz="2400" b="1">
              <a:latin typeface="华文中宋" panose="02010600040101010101" charset="-122"/>
              <a:ea typeface="华文中宋" panose="02010600040101010101" charset="-122"/>
              <a:sym typeface="+mn-ea"/>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sym typeface="+mn-ea"/>
              </a:rPr>
              <a:t>captured by customized sensor and microphone,</a:t>
            </a:r>
            <a:endParaRPr lang="zh-CN" altLang="en-US" sz="28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0" name="椭圆 99"/>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1"/>
          <p:cNvSpPr txBox="1"/>
          <p:nvPr/>
        </p:nvSpPr>
        <p:spPr>
          <a:xfrm>
            <a:off x="2494563" y="2954231"/>
            <a:ext cx="4171762" cy="437515"/>
          </a:xfrm>
          <a:prstGeom prst="rect">
            <a:avLst/>
          </a:prstGeom>
          <a:noFill/>
        </p:spPr>
        <p:txBody>
          <a:bodyPr wrap="square" lIns="68580" tIns="34290" rIns="68580" bIns="34290" rtlCol="0">
            <a:spAutoFit/>
          </a:bodyPr>
          <a:lstStyle/>
          <a:p>
            <a:pPr algn="ctr"/>
            <a:r>
              <a:rPr lang="en-US" altLang="zh-CN" sz="2400" b="1" dirty="0">
                <a:solidFill>
                  <a:schemeClr val="tx1">
                    <a:lumMod val="65000"/>
                    <a:lumOff val="35000"/>
                  </a:schemeClr>
                </a:solidFill>
                <a:cs typeface="+mn-ea"/>
                <a:sym typeface="+mn-lt"/>
              </a:rPr>
              <a:t>MEASUREMENT STUDY</a:t>
            </a:r>
            <a:endParaRPr lang="en-US" altLang="zh-CN" sz="2400" b="1" dirty="0">
              <a:solidFill>
                <a:schemeClr val="tx1">
                  <a:lumMod val="65000"/>
                  <a:lumOff val="35000"/>
                </a:schemeClr>
              </a:solidFill>
              <a:cs typeface="+mn-ea"/>
              <a:sym typeface="+mn-lt"/>
            </a:endParaRPr>
          </a:p>
        </p:txBody>
      </p:sp>
      <p:sp>
        <p:nvSpPr>
          <p:cNvPr id="103"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03</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heel(1)">
                                      <p:cBhvr>
                                        <p:cTn id="7" dur="600"/>
                                        <p:tgtEl>
                                          <p:spTgt spid="100"/>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1"/>
                                        </p:tgtEl>
                                        <p:attrNameLst>
                                          <p:attrName>ppt_y</p:attrName>
                                        </p:attrNameLst>
                                      </p:cBhvr>
                                      <p:tavLst>
                                        <p:tav tm="0">
                                          <p:val>
                                            <p:strVal val="#ppt_y"/>
                                          </p:val>
                                        </p:tav>
                                        <p:tav tm="100000">
                                          <p:val>
                                            <p:strVal val="#ppt_y"/>
                                          </p:val>
                                        </p:tav>
                                      </p:tavLst>
                                    </p:anim>
                                    <p:anim calcmode="lin" valueType="num">
                                      <p:cBhvr>
                                        <p:cTn id="19" dur="500" fill="hold"/>
                                        <p:tgtEl>
                                          <p:spTgt spid="10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1" grpId="0"/>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519430" y="163195"/>
            <a:ext cx="673354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16230" y="860425"/>
            <a:ext cx="7077710" cy="46037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Whether EMF for location sensing</a:t>
            </a:r>
            <a:r>
              <a:rPr lang="zh-CN" altLang="en-US" sz="2400">
                <a:latin typeface="华文中宋" panose="02010600040101010101" charset="-122"/>
                <a:ea typeface="华文中宋" panose="02010600040101010101" charset="-122"/>
              </a:rPr>
              <a:t>？</a:t>
            </a:r>
            <a:endParaRPr lang="zh-CN" altLang="en-US"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7193" r="12910" b="17187"/>
          <a:stretch>
            <a:fillRect/>
          </a:stretch>
        </p:blipFill>
        <p:spPr>
          <a:xfrm>
            <a:off x="2096770" y="1690370"/>
            <a:ext cx="4004945" cy="316293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77800" y="208915"/>
            <a:ext cx="743013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46455" y="2508250"/>
            <a:ext cx="7307580" cy="107632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sym typeface="+mn-ea"/>
              </a:rPr>
              <a:t>Basic Time/Frequency Characteristics,</a:t>
            </a:r>
            <a:endParaRPr lang="en-US" altLang="zh-CN" sz="2400" b="1">
              <a:latin typeface="华文中宋" panose="02010600040101010101" charset="-122"/>
              <a:ea typeface="华文中宋" panose="02010600040101010101" charset="-122"/>
              <a:sym typeface="+mn-ea"/>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Power spectral density,</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100 ms signal snippets,</a:t>
            </a: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rcRect l="3837" t="3963" r="835" b="34891"/>
          <a:stretch>
            <a:fillRect/>
          </a:stretch>
        </p:blipFill>
        <p:spPr>
          <a:xfrm>
            <a:off x="1013460" y="718185"/>
            <a:ext cx="4495800" cy="16948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33730" y="20320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33730" y="3068320"/>
            <a:ext cx="8253095" cy="1014730"/>
          </a:xfrm>
          <a:prstGeom prst="rect">
            <a:avLst/>
          </a:prstGeom>
          <a:noFill/>
        </p:spPr>
        <p:txBody>
          <a:bodyPr wrap="square" rtlCol="0">
            <a:spAutoFit/>
          </a:bodyPr>
          <a:p>
            <a:pPr marL="457200" indent="-457200">
              <a:buFont typeface="Wingdings" panose="05000000000000000000" charset="0"/>
              <a:buChar char="Ø"/>
            </a:pPr>
            <a:r>
              <a:rPr lang="en-US" altLang="zh-CN" sz="2000">
                <a:latin typeface="华文中宋" panose="02010600040101010101" charset="-122"/>
                <a:ea typeface="华文中宋" panose="02010600040101010101" charset="-122"/>
              </a:rPr>
              <a:t>Eletromagnetic Field's invariability with user height,</a:t>
            </a:r>
            <a:endParaRPr lang="en-US" altLang="zh-CN" sz="2000">
              <a:latin typeface="华文中宋" panose="02010600040101010101" charset="-122"/>
              <a:ea typeface="华文中宋" panose="02010600040101010101" charset="-122"/>
            </a:endParaRPr>
          </a:p>
          <a:p>
            <a:pPr marL="457200" indent="-457200">
              <a:buFont typeface="Wingdings" panose="05000000000000000000" charset="0"/>
              <a:buChar char="Ø"/>
            </a:pPr>
            <a:r>
              <a:rPr lang="en-US" altLang="zh-CN" sz="2000">
                <a:latin typeface="华文中宋" panose="02010600040101010101" charset="-122"/>
                <a:ea typeface="华文中宋" panose="02010600040101010101" charset="-122"/>
              </a:rPr>
              <a:t>Geomagnetic Field's varibility with user height,</a:t>
            </a:r>
            <a:endParaRPr lang="en-US" altLang="zh-CN" sz="2000">
              <a:latin typeface="华文中宋" panose="02010600040101010101" charset="-122"/>
              <a:ea typeface="华文中宋" panose="02010600040101010101" charset="-122"/>
            </a:endParaRPr>
          </a:p>
          <a:p>
            <a:pPr marL="457200" indent="-457200">
              <a:buFont typeface="+mj-lt"/>
              <a:buAutoNum type="alphaLcParenR"/>
            </a:pP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rcRect b="32794"/>
          <a:stretch>
            <a:fillRect/>
          </a:stretch>
        </p:blipFill>
        <p:spPr>
          <a:xfrm>
            <a:off x="1102995" y="974090"/>
            <a:ext cx="5130165" cy="18726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74700" y="21844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3.1 EMF's Spatial Distinctness</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11175" y="1074420"/>
            <a:ext cx="450278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Location discriminability,</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distribution of DTW distance,</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1-step/9-step,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same/different location,</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Distinguish location with,</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EMF signal,</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rcRect l="2067" t="3493" r="4481" b="5363"/>
          <a:stretch>
            <a:fillRect/>
          </a:stretch>
        </p:blipFill>
        <p:spPr>
          <a:xfrm>
            <a:off x="5013960" y="1074420"/>
            <a:ext cx="4105275" cy="25685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9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8280" y="210820"/>
            <a:ext cx="708787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15950" y="1200785"/>
            <a:ext cx="3307080" cy="156845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SLAM stability,</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short term,</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long term,</a:t>
            </a:r>
            <a:endParaRPr lang="en-US" altLang="zh-CN" sz="2400">
              <a:latin typeface="华文中宋" panose="02010600040101010101" charset="-122"/>
              <a:ea typeface="华文中宋" panose="02010600040101010101" charset="-122"/>
            </a:endParaRPr>
          </a:p>
          <a:p>
            <a:pPr indent="0">
              <a:buFont typeface="Wingdings" panose="05000000000000000000" charset="0"/>
              <a:buNone/>
            </a:pPr>
            <a:endParaRPr lang="en-US" altLang="zh-CN" sz="24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3714750" y="899795"/>
            <a:ext cx="4699635" cy="376174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9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l="512" t="1736" r="-1536" b="10143"/>
          <a:stretch>
            <a:fillRect/>
          </a:stretch>
        </p:blipFill>
        <p:spPr>
          <a:xfrm>
            <a:off x="2914650" y="1056005"/>
            <a:ext cx="6015990" cy="3481070"/>
          </a:xfrm>
          <a:prstGeom prst="rect">
            <a:avLst/>
          </a:prstGeom>
        </p:spPr>
      </p:pic>
      <p:sp>
        <p:nvSpPr>
          <p:cNvPr id="3" name="文本框 2"/>
          <p:cNvSpPr txBox="1"/>
          <p:nvPr/>
        </p:nvSpPr>
        <p:spPr>
          <a:xfrm>
            <a:off x="2758440" y="290195"/>
            <a:ext cx="3531870" cy="583565"/>
          </a:xfrm>
          <a:prstGeom prst="rect">
            <a:avLst/>
          </a:prstGeom>
          <a:noFill/>
        </p:spPr>
        <p:txBody>
          <a:bodyPr wrap="none" rtlCol="0">
            <a:spAutoFit/>
          </a:bodyPr>
          <a:p>
            <a:r>
              <a:rPr lang="en-US" altLang="zh-CN" sz="3200">
                <a:latin typeface="华文中宋" panose="02010600040101010101" charset="-122"/>
                <a:ea typeface="华文中宋" panose="02010600040101010101" charset="-122"/>
              </a:rPr>
              <a:t>System workflow</a:t>
            </a:r>
            <a:endParaRPr lang="en-US" altLang="zh-CN" sz="3200">
              <a:latin typeface="华文中宋" panose="02010600040101010101" charset="-122"/>
              <a:ea typeface="华文中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08280" y="210820"/>
            <a:ext cx="708787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2145" y="771525"/>
            <a:ext cx="6764655" cy="46037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Impact of  Electronics Appliances,</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tretch>
            <a:fillRect/>
          </a:stretch>
        </p:blipFill>
        <p:spPr>
          <a:xfrm>
            <a:off x="652145" y="1367790"/>
            <a:ext cx="7918450" cy="291401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9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29540" y="175895"/>
            <a:ext cx="722439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3.2 EMF's Temporal Stability</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45135" y="937895"/>
            <a:ext cx="5045710" cy="2861310"/>
          </a:xfrm>
          <a:prstGeom prst="rect">
            <a:avLst/>
          </a:prstGeom>
          <a:noFill/>
        </p:spPr>
        <p:txBody>
          <a:bodyPr wrap="square" rtlCol="0">
            <a:spAutoFit/>
          </a:bodyPr>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WiFi RSS values for a number of access points over 24 hours,</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Measure EMF intensity as Fig.10b,</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Once EMF fingerprint database is developed through SLAM, localization in long time peroids,</a:t>
            </a:r>
            <a:endParaRPr lang="en-US" altLang="zh-CN" sz="20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000">
                <a:latin typeface="华文中宋" panose="02010600040101010101" charset="-122"/>
                <a:ea typeface="华文中宋" panose="02010600040101010101" charset="-122"/>
              </a:rPr>
              <a:t>Powerline rerouting, update database timely,</a:t>
            </a:r>
            <a:endParaRPr lang="en-US" altLang="zh-CN" sz="2000">
              <a:latin typeface="华文中宋" panose="02010600040101010101" charset="-122"/>
              <a:ea typeface="华文中宋" panose="02010600040101010101" charset="-122"/>
            </a:endParaRPr>
          </a:p>
          <a:p>
            <a:pPr marL="285750" indent="-285750" algn="l">
              <a:buFont typeface="Wingdings" panose="05000000000000000000" charset="0"/>
              <a:buChar char="Ø"/>
            </a:pPr>
            <a:endParaRPr lang="en-US" altLang="zh-CN" sz="2000">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5958205" y="736600"/>
            <a:ext cx="2790190" cy="231330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8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74700" y="979170"/>
            <a:ext cx="8253095" cy="46037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rPr>
              <a:t>Phone's Power Network EMF Sensing Performance,</a:t>
            </a:r>
            <a:endParaRPr lang="en-US" altLang="zh-CN" sz="2400" b="1">
              <a:latin typeface="华文中宋" panose="02010600040101010101" charset="-122"/>
              <a:ea typeface="华文中宋" panose="02010600040101010101" charset="-122"/>
            </a:endParaRPr>
          </a:p>
        </p:txBody>
      </p:sp>
      <p:pic>
        <p:nvPicPr>
          <p:cNvPr id="2" name="图片 1"/>
          <p:cNvPicPr>
            <a:picLocks noChangeAspect="1"/>
          </p:cNvPicPr>
          <p:nvPr/>
        </p:nvPicPr>
        <p:blipFill>
          <a:blip r:embed="rId1"/>
          <a:stretch>
            <a:fillRect/>
          </a:stretch>
        </p:blipFill>
        <p:spPr>
          <a:xfrm>
            <a:off x="1419860" y="1659890"/>
            <a:ext cx="5479415" cy="23431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57860" y="875030"/>
            <a:ext cx="8683625" cy="1999615"/>
          </a:xfrm>
          <a:prstGeom prst="rect">
            <a:avLst/>
          </a:prstGeom>
          <a:noFill/>
        </p:spPr>
        <p:txBody>
          <a:bodyPr wrap="square" rtlCol="0">
            <a:spAutoFit/>
          </a:bodyPr>
          <a:p>
            <a:pPr marL="285750" indent="-285750">
              <a:buFont typeface="Wingdings" panose="05000000000000000000" charset="0"/>
              <a:buChar char="Ø"/>
            </a:pPr>
            <a:r>
              <a:rPr lang="en-US" altLang="zh-CN" sz="2400" b="1">
                <a:latin typeface="华文中宋" panose="02010600040101010101" charset="-122"/>
                <a:ea typeface="华文中宋" panose="02010600040101010101" charset="-122"/>
              </a:rPr>
              <a:t>Mitigating inefficacy of Geomagnetism based Sensing,</a:t>
            </a:r>
            <a:endParaRPr lang="en-US" altLang="zh-CN" sz="2400" b="1">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using microphone sensed EMF to mitigate localization inefficient points by geomagnetic sensing,</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geomagnetic feature less discriminative with COTS mic,</a:t>
            </a:r>
            <a:endParaRPr lang="en-US" altLang="zh-CN" sz="2000">
              <a:latin typeface="华文中宋" panose="02010600040101010101" charset="-122"/>
              <a:ea typeface="华文中宋" panose="02010600040101010101" charset="-122"/>
            </a:endParaRPr>
          </a:p>
          <a:p>
            <a:pPr marL="742950" lvl="1" indent="-285750">
              <a:buFont typeface="Wingdings" panose="05000000000000000000" charset="0"/>
              <a:buChar char="Ø"/>
            </a:pPr>
            <a:r>
              <a:rPr lang="en-US" altLang="zh-CN" sz="2000">
                <a:latin typeface="华文中宋" panose="02010600040101010101" charset="-122"/>
                <a:ea typeface="华文中宋" panose="02010600040101010101" charset="-122"/>
              </a:rPr>
              <a:t>DTW calculate distance between sequences for geom. and EMF,</a:t>
            </a:r>
            <a:endParaRPr lang="en-US" altLang="zh-CN" sz="20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51535" y="770255"/>
            <a:ext cx="7305675" cy="401955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37160" y="97155"/>
            <a:ext cx="864743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3.3 Location Discriminability of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23925" y="1155700"/>
            <a:ext cx="7434580" cy="2738120"/>
          </a:xfrm>
          <a:prstGeom prst="rect">
            <a:avLst/>
          </a:prstGeom>
          <a:noFill/>
        </p:spPr>
        <p:txBody>
          <a:bodyPr wrap="square" rtlCol="0">
            <a:spAutoFit/>
          </a:bodyPr>
          <a:p>
            <a:pPr marL="457200" indent="-457200">
              <a:buFont typeface="Wingdings" panose="05000000000000000000" charset="0"/>
              <a:buChar char="Ø"/>
            </a:pPr>
            <a:r>
              <a:rPr lang="en-US" altLang="zh-CN" sz="2800">
                <a:latin typeface="华文中宋" panose="02010600040101010101" charset="-122"/>
                <a:ea typeface="华文中宋" panose="02010600040101010101" charset="-122"/>
              </a:rPr>
              <a:t>Power Consumption of EMF sensing,</a:t>
            </a:r>
            <a:endParaRPr lang="en-US" altLang="zh-CN" sz="28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study[40], sampling mic power is low,</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acoustic-based virtual assists require mic alway on,</a:t>
            </a:r>
            <a:endParaRPr lang="en-US" altLang="zh-CN" sz="2400">
              <a:latin typeface="华文中宋" panose="02010600040101010101" charset="-122"/>
              <a:ea typeface="华文中宋" panose="02010600040101010101" charset="-122"/>
            </a:endParaRPr>
          </a:p>
          <a:p>
            <a:pPr marL="914400" lvl="1" indent="-457200">
              <a:buFont typeface="Wingdings" panose="05000000000000000000" charset="0"/>
              <a:buChar char="Ø"/>
            </a:pPr>
            <a:r>
              <a:rPr lang="en-US" altLang="zh-CN" sz="2400">
                <a:latin typeface="华文中宋" panose="02010600040101010101" charset="-122"/>
                <a:ea typeface="华文中宋" panose="02010600040101010101" charset="-122"/>
              </a:rPr>
              <a:t>Proposed approach leverage the audio data collected by virtual assists </a:t>
            </a:r>
            <a:r>
              <a:rPr lang="en-US" altLang="zh-CN" sz="2400">
                <a:solidFill>
                  <a:srgbClr val="FF0000"/>
                </a:solidFill>
                <a:latin typeface="华文中宋" panose="02010600040101010101" charset="-122"/>
                <a:ea typeface="华文中宋" panose="02010600040101010101" charset="-122"/>
              </a:rPr>
              <a:t>without incurring excessive energy consumption,</a:t>
            </a:r>
            <a:endParaRPr lang="en-US" altLang="zh-CN" sz="2400">
              <a:solidFill>
                <a:srgbClr val="FF0000"/>
              </a:solidFill>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17376"/>
            <a:ext cx="4555207" cy="111442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rPr>
              <a:t>SLAM WITH POWER NETWORK EMF</a:t>
            </a:r>
            <a:endParaRPr lang="en-US" altLang="zh-CN" sz="3400" b="1" dirty="0">
              <a:solidFill>
                <a:schemeClr val="tx1">
                  <a:lumMod val="65000"/>
                  <a:lumOff val="35000"/>
                </a:schemeClr>
              </a:solidFill>
              <a:cs typeface="+mn-ea"/>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04</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19380" y="154940"/>
            <a:ext cx="50876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 SLAM WITH EMF</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7050" y="855980"/>
            <a:ext cx="8253095" cy="304609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EMF exhibit,</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temporal stability comparing to geomagnetism</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spatial discriminability</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EMF contain false positive in </a:t>
            </a:r>
            <a:r>
              <a:rPr lang="en-US" altLang="zh-CN" sz="2400">
                <a:latin typeface="华文中宋" panose="02010600040101010101" charset="-122"/>
                <a:ea typeface="华文中宋" panose="02010600040101010101" charset="-122"/>
                <a:sym typeface="+mn-ea"/>
              </a:rPr>
              <a:t>Loop closure,</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a novel loop closure detection/curation algorithm,</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4.1 formulation,</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4.2-4.3 discuss algorithm,</a:t>
            </a:r>
            <a:endParaRPr lang="en-US" altLang="zh-CN" sz="2400">
              <a:latin typeface="华文中宋" panose="02010600040101010101" charset="-122"/>
              <a:ea typeface="华文中宋" panose="02010600040101010101" charset="-122"/>
            </a:endParaRPr>
          </a:p>
          <a:p>
            <a:pPr lvl="1" indent="-342900">
              <a:buFont typeface="Wingdings" panose="05000000000000000000" charset="0"/>
              <a:buChar char="Ø"/>
            </a:pPr>
            <a:r>
              <a:rPr lang="en-US" altLang="zh-CN" sz="2400">
                <a:latin typeface="华文中宋" panose="02010600040101010101" charset="-122"/>
                <a:ea typeface="华文中宋" panose="02010600040101010101" charset="-122"/>
              </a:rPr>
              <a:t>4.4 online localization scheme,</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3855" y="18351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4.1 Graph SLAM formulation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261745" y="1314450"/>
            <a:ext cx="5638800" cy="3276600"/>
          </a:xfrm>
          <a:prstGeom prst="rect">
            <a:avLst/>
          </a:prstGeom>
        </p:spPr>
      </p:pic>
      <p:sp>
        <p:nvSpPr>
          <p:cNvPr id="5" name="文本框 4"/>
          <p:cNvSpPr txBox="1"/>
          <p:nvPr/>
        </p:nvSpPr>
        <p:spPr>
          <a:xfrm>
            <a:off x="774700" y="854075"/>
            <a:ext cx="5940425" cy="460375"/>
          </a:xfrm>
          <a:prstGeom prst="rect">
            <a:avLst/>
          </a:prstGeom>
          <a:noFill/>
        </p:spPr>
        <p:txBody>
          <a:bodyPr wrap="none" rtlCol="0" anchor="t">
            <a:spAutoFit/>
          </a:bodyPr>
          <a:p>
            <a:pPr marL="342900" indent="-342900" algn="l">
              <a:buFont typeface="Wingdings" panose="05000000000000000000" charset="0"/>
              <a:buChar char="Ø"/>
            </a:pPr>
            <a:r>
              <a:rPr lang="en-US" altLang="zh-CN" sz="2400">
                <a:latin typeface="华文中宋" panose="02010600040101010101" charset="-122"/>
                <a:ea typeface="华文中宋" panose="02010600040101010101" charset="-122"/>
                <a:sym typeface="+mn-ea"/>
              </a:rPr>
              <a:t>States, Measurements and Outputs,</a:t>
            </a: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63855" y="18351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4.1 Graph SLAM formulation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98805" y="744220"/>
            <a:ext cx="8253095" cy="82994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Loop Closure using Power Network EMF signals,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Graph Optimization,</a:t>
            </a:r>
            <a:endParaRPr lang="en-US" altLang="zh-CN" sz="2400">
              <a:latin typeface="华文中宋" panose="02010600040101010101" charset="-122"/>
              <a:ea typeface="华文中宋" panose="02010600040101010101" charset="-122"/>
            </a:endParaRPr>
          </a:p>
        </p:txBody>
      </p:sp>
      <p:pic>
        <p:nvPicPr>
          <p:cNvPr id="5" name="图片 4"/>
          <p:cNvPicPr>
            <a:picLocks noChangeAspect="1"/>
          </p:cNvPicPr>
          <p:nvPr/>
        </p:nvPicPr>
        <p:blipFill>
          <a:blip r:embed="rId1"/>
          <a:stretch>
            <a:fillRect/>
          </a:stretch>
        </p:blipFill>
        <p:spPr>
          <a:xfrm>
            <a:off x="4436745" y="1221105"/>
            <a:ext cx="4088765" cy="3522345"/>
          </a:xfrm>
          <a:prstGeom prst="rect">
            <a:avLst/>
          </a:prstGeom>
        </p:spPr>
      </p:pic>
      <p:pic>
        <p:nvPicPr>
          <p:cNvPr id="6" name="图片 5"/>
          <p:cNvPicPr>
            <a:picLocks noChangeAspect="1"/>
          </p:cNvPicPr>
          <p:nvPr/>
        </p:nvPicPr>
        <p:blipFill>
          <a:blip r:embed="rId2"/>
          <a:stretch>
            <a:fillRect/>
          </a:stretch>
        </p:blipFill>
        <p:spPr>
          <a:xfrm>
            <a:off x="217170" y="2028190"/>
            <a:ext cx="4072890" cy="990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pic>
        <p:nvPicPr>
          <p:cNvPr id="3" name="MobiCom+2018+-+Simultaneous+Localization+and+Mapping+with+Power+Network+Electromagnetic+Field">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2879090" y="492125"/>
            <a:ext cx="6066790" cy="4159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5425" y="201930"/>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4.2 Loop Clusure Detection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88620" y="942975"/>
            <a:ext cx="825309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Distance between Measurements,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two measurement of same localization,</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use DTW to align them,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Closest Point Profile 	/CPP,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#24,#129,#231merging methods,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Mining Loop Closure Proposals from CPP,</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25425" y="97155"/>
            <a:ext cx="62814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4.3 Loop Clusure Curation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609090" y="728980"/>
            <a:ext cx="3994150" cy="42087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7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747141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4.4 Efficient Real-time Localization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80390" y="798830"/>
            <a:ext cx="8253095" cy="415417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Odometry information and power network EMF, to jointly estimate the location of the user,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with Power Network EMF feature Map,</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can be achieved in real-time on resource-constrained devices </a:t>
            </a:r>
            <a:r>
              <a:rPr lang="en-US" altLang="zh-CN" sz="2400">
                <a:solidFill>
                  <a:srgbClr val="FF0000"/>
                </a:solidFill>
                <a:latin typeface="华文中宋" panose="02010600040101010101" charset="-122"/>
                <a:ea typeface="华文中宋" panose="02010600040101010101" charset="-122"/>
              </a:rPr>
              <a:t>without infrastructures support,</a:t>
            </a:r>
            <a:endParaRPr lang="en-US" altLang="zh-CN" sz="2400">
              <a:solidFill>
                <a:srgbClr val="FF0000"/>
              </a:solidFill>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solidFill>
                <a:srgbClr val="FF0000"/>
              </a:solidFill>
              <a:latin typeface="华文中宋" panose="02010600040101010101" charset="-122"/>
              <a:ea typeface="华文中宋" panose="02010600040101010101" charset="-122"/>
            </a:endParaRPr>
          </a:p>
          <a:p>
            <a:pPr marL="342900" indent="-342900" algn="l">
              <a:buFont typeface="Wingdings" panose="05000000000000000000" charset="0"/>
              <a:buChar char="Ø"/>
            </a:pPr>
            <a:r>
              <a:rPr lang="en-US" altLang="zh-CN" sz="2400">
                <a:latin typeface="华文中宋" panose="02010600040101010101" charset="-122"/>
                <a:ea typeface="华文中宋" panose="02010600040101010101" charset="-122"/>
              </a:rPr>
              <a:t>Sparse EMF Feature Analysis </a:t>
            </a:r>
            <a:r>
              <a:rPr lang="en-US" altLang="zh-CN" sz="2400">
                <a:solidFill>
                  <a:srgbClr val="FF0000"/>
                </a:solidFill>
                <a:latin typeface="华文中宋" panose="02010600040101010101" charset="-122"/>
                <a:ea typeface="华文中宋" panose="02010600040101010101" charset="-122"/>
              </a:rPr>
              <a:t>reduce computing latency</a:t>
            </a:r>
            <a:r>
              <a:rPr lang="en-US" altLang="zh-CN" sz="2400">
                <a:latin typeface="华文中宋" panose="02010600040101010101" charset="-122"/>
                <a:ea typeface="华文中宋" panose="02010600040101010101" charset="-122"/>
              </a:rPr>
              <a:t> of localization,</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1737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rPr>
              <a:t>EVALUATION</a:t>
            </a:r>
            <a:endParaRPr lang="en-US" altLang="zh-CN" sz="3400" b="1" dirty="0">
              <a:solidFill>
                <a:schemeClr val="tx1">
                  <a:lumMod val="65000"/>
                  <a:lumOff val="35000"/>
                </a:schemeClr>
              </a:solidFill>
              <a:cs typeface="+mn-ea"/>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05</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rcRect l="7474" t="10711" r="7635" b="10711"/>
          <a:stretch>
            <a:fillRect/>
          </a:stretch>
        </p:blipFill>
        <p:spPr>
          <a:xfrm>
            <a:off x="4866005" y="744220"/>
            <a:ext cx="4017645" cy="1593215"/>
          </a:xfrm>
          <a:prstGeom prst="rect">
            <a:avLst/>
          </a:prstGeom>
        </p:spPr>
      </p:pic>
      <p:sp>
        <p:nvSpPr>
          <p:cNvPr id="6" name="文本框 5"/>
          <p:cNvSpPr txBox="1"/>
          <p:nvPr/>
        </p:nvSpPr>
        <p:spPr>
          <a:xfrm>
            <a:off x="774700" y="826770"/>
            <a:ext cx="5144135" cy="3784600"/>
          </a:xfrm>
          <a:prstGeom prst="rect">
            <a:avLst/>
          </a:prstGeom>
          <a:noFill/>
        </p:spPr>
        <p:txBody>
          <a:bodyPr wrap="non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Sites,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lab</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office</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shop</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Sensing modalities,</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EMR sensor</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audio form mic</a:t>
            </a:r>
            <a:endParaRPr lang="en-US" altLang="zh-CN" sz="2400">
              <a:latin typeface="华文中宋" panose="02010600040101010101" charset="-122"/>
              <a:ea typeface="华文中宋" panose="02010600040101010101" charset="-122"/>
            </a:endParaRPr>
          </a:p>
          <a:p>
            <a:pPr marL="800100" lvl="1" indent="-342900">
              <a:buFont typeface="Wingdings" panose="05000000000000000000" charset="0"/>
              <a:buChar char="Ø"/>
            </a:pPr>
            <a:r>
              <a:rPr lang="en-US" altLang="zh-CN" sz="2400">
                <a:latin typeface="华文中宋" panose="02010600040101010101" charset="-122"/>
                <a:ea typeface="华文中宋" panose="02010600040101010101" charset="-122"/>
              </a:rPr>
              <a:t>wifi RSSi</a:t>
            </a:r>
            <a:endParaRPr lang="en-US" altLang="zh-CN" sz="2400">
              <a:latin typeface="华文中宋" panose="02010600040101010101" charset="-122"/>
              <a:ea typeface="华文中宋" panose="02010600040101010101" charset="-122"/>
            </a:endParaRPr>
          </a:p>
          <a:p>
            <a:pPr lvl="0" indent="-342900">
              <a:buFont typeface="Wingdings" panose="05000000000000000000" charset="0"/>
              <a:buChar char="Ø"/>
            </a:pPr>
            <a:r>
              <a:rPr lang="en-US" altLang="zh-CN" sz="2400">
                <a:latin typeface="华文中宋" panose="02010600040101010101" charset="-122"/>
                <a:ea typeface="华文中宋" panose="02010600040101010101" charset="-122"/>
              </a:rPr>
              <a:t>Platforms,</a:t>
            </a:r>
            <a:endParaRPr lang="en-US" altLang="zh-CN" sz="2400">
              <a:latin typeface="华文中宋" panose="02010600040101010101" charset="-122"/>
              <a:ea typeface="华文中宋" panose="02010600040101010101" charset="-122"/>
            </a:endParaRPr>
          </a:p>
          <a:p>
            <a:pPr lvl="2" indent="-342900">
              <a:buFont typeface="Wingdings" panose="05000000000000000000" charset="0"/>
              <a:buChar char="Ø"/>
            </a:pPr>
            <a:r>
              <a:rPr lang="en-US" altLang="zh-CN" sz="2400">
                <a:latin typeface="华文中宋" panose="02010600040101010101" charset="-122"/>
                <a:ea typeface="华文中宋" panose="02010600040101010101" charset="-122"/>
              </a:rPr>
              <a:t>raspberry pi, huawei, nexus,</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403350" y="1052195"/>
            <a:ext cx="5539105" cy="30384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1"/>
          <a:stretch>
            <a:fillRect/>
          </a:stretch>
        </p:blipFill>
        <p:spPr>
          <a:xfrm>
            <a:off x="387350" y="1056005"/>
            <a:ext cx="3474085" cy="1431290"/>
          </a:xfrm>
          <a:prstGeom prst="rect">
            <a:avLst/>
          </a:prstGeom>
        </p:spPr>
      </p:pic>
      <p:pic>
        <p:nvPicPr>
          <p:cNvPr id="6" name="图片 5"/>
          <p:cNvPicPr>
            <a:picLocks noChangeAspect="1"/>
          </p:cNvPicPr>
          <p:nvPr/>
        </p:nvPicPr>
        <p:blipFill>
          <a:blip r:embed="rId2"/>
          <a:stretch>
            <a:fillRect/>
          </a:stretch>
        </p:blipFill>
        <p:spPr>
          <a:xfrm>
            <a:off x="4661535" y="906145"/>
            <a:ext cx="3923030" cy="1630045"/>
          </a:xfrm>
          <a:prstGeom prst="rect">
            <a:avLst/>
          </a:prstGeom>
        </p:spPr>
      </p:pic>
      <p:pic>
        <p:nvPicPr>
          <p:cNvPr id="7" name="图片 6"/>
          <p:cNvPicPr>
            <a:picLocks noChangeAspect="1"/>
          </p:cNvPicPr>
          <p:nvPr/>
        </p:nvPicPr>
        <p:blipFill>
          <a:blip r:embed="rId3"/>
          <a:stretch>
            <a:fillRect/>
          </a:stretch>
        </p:blipFill>
        <p:spPr>
          <a:xfrm>
            <a:off x="387350" y="2856230"/>
            <a:ext cx="3641725" cy="149669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1098550" y="744220"/>
            <a:ext cx="6705600" cy="351472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065530" y="800100"/>
            <a:ext cx="4803140" cy="2178685"/>
          </a:xfrm>
          <a:prstGeom prst="rect">
            <a:avLst/>
          </a:prstGeom>
        </p:spPr>
      </p:pic>
      <p:pic>
        <p:nvPicPr>
          <p:cNvPr id="5" name="图片 4"/>
          <p:cNvPicPr>
            <a:picLocks noChangeAspect="1"/>
          </p:cNvPicPr>
          <p:nvPr/>
        </p:nvPicPr>
        <p:blipFill>
          <a:blip r:embed="rId2"/>
          <a:stretch>
            <a:fillRect/>
          </a:stretch>
        </p:blipFill>
        <p:spPr>
          <a:xfrm>
            <a:off x="1065530" y="3027045"/>
            <a:ext cx="5932805" cy="18516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8735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5 EVALUATION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7618" t="4780" b="2005"/>
          <a:stretch>
            <a:fillRect/>
          </a:stretch>
        </p:blipFill>
        <p:spPr>
          <a:xfrm>
            <a:off x="1876425" y="744220"/>
            <a:ext cx="3896360" cy="407416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43510" y="158115"/>
            <a:ext cx="333057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ABSTRACT</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52755" y="1321435"/>
            <a:ext cx="8103870" cy="2676525"/>
          </a:xfrm>
          <a:prstGeom prst="rect">
            <a:avLst/>
          </a:prstGeom>
          <a:noFill/>
        </p:spPr>
        <p:txBody>
          <a:bodyPr wrap="none" rtlCol="0">
            <a:spAutoFit/>
          </a:bodyPr>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Various sesing modalities for indoor localization,</a:t>
            </a:r>
            <a:endParaRPr lang="en-US" altLang="zh-CN" sz="24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First systematic study on using the EMF for SLAM,</a:t>
            </a:r>
            <a:endParaRPr lang="en-US" altLang="zh-CN" sz="2400">
              <a:latin typeface="华文中宋" panose="02010600040101010101" charset="-122"/>
              <a:ea typeface="华文中宋" panose="02010600040101010101" charset="-122"/>
            </a:endParaRPr>
          </a:p>
          <a:p>
            <a:pPr marL="285750" indent="-285750">
              <a:buFont typeface="Wingdings" panose="05000000000000000000" charset="0"/>
              <a:buChar char="Ø"/>
            </a:pPr>
            <a:r>
              <a:rPr lang="en-US" altLang="zh-CN" sz="2400">
                <a:latin typeface="华文中宋" panose="02010600040101010101" charset="-122"/>
                <a:ea typeface="华文中宋" panose="02010600040101010101" charset="-122"/>
              </a:rPr>
              <a:t>Basis of work is a measurement study,</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Spatially distinct and temporally stable,</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SLAM approach detect loop closure based EMF,</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Efficient online localization scheme for mobiles,</a:t>
            </a:r>
            <a:endParaRPr lang="en-US" altLang="zh-CN" sz="2400">
              <a:latin typeface="华文中宋" panose="02010600040101010101" charset="-122"/>
              <a:ea typeface="华文中宋" panose="02010600040101010101" charset="-122"/>
            </a:endParaRPr>
          </a:p>
          <a:p>
            <a:pPr marL="285750" lvl="0" indent="-285750">
              <a:buFont typeface="Wingdings" panose="05000000000000000000" charset="0"/>
              <a:buChar char="Ø"/>
            </a:pPr>
            <a:r>
              <a:rPr lang="en-US" altLang="zh-CN" sz="2400">
                <a:latin typeface="华文中宋" panose="02010600040101010101" charset="-122"/>
                <a:ea typeface="华文中宋" panose="02010600040101010101" charset="-122"/>
              </a:rPr>
              <a:t>Evaluation, real-time and sub-meter accuracy,</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ox(in)">
                                      <p:cBhvr>
                                        <p:cTn id="1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0975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sym typeface="+mn-lt"/>
              </a:rPr>
              <a:t>RELATED WORK</a:t>
            </a:r>
            <a:endParaRPr lang="en-US" altLang="zh-CN" sz="3400" b="1" dirty="0">
              <a:solidFill>
                <a:schemeClr val="tx1">
                  <a:lumMod val="65000"/>
                  <a:lumOff val="35000"/>
                </a:schemeClr>
              </a:solidFill>
              <a:cs typeface="+mn-ea"/>
              <a:sym typeface="+mn-lt"/>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06</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P spid="10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6 RELATED WORK</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61340" y="891540"/>
            <a:ext cx="8539480" cy="378460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powerline EMR for time-related serive,[23,33,48],</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modulated high-frequency signal in powerline for localization,[29,38],</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human antenna receive EMR and gesture recognition,[9],</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SLAM in robotics,[3,43],</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WIFI SLAM,Geomagnetism SLAM[3,11,50,12,18,44],</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localization, a sepcial case of SLAM,[20,46,25,42,45,13,54,41,22,35,36,6,51,49,52,55,4,34,47],</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1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02" name="椭圆 10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文本框 11"/>
          <p:cNvSpPr txBox="1"/>
          <p:nvPr/>
        </p:nvSpPr>
        <p:spPr>
          <a:xfrm>
            <a:off x="2294397" y="2709756"/>
            <a:ext cx="4555207" cy="591185"/>
          </a:xfrm>
          <a:prstGeom prst="rect">
            <a:avLst/>
          </a:prstGeom>
          <a:noFill/>
        </p:spPr>
        <p:txBody>
          <a:bodyPr wrap="square" lIns="68580" tIns="34290" rIns="68580" bIns="34290" rtlCol="0">
            <a:spAutoFit/>
          </a:bodyPr>
          <a:lstStyle/>
          <a:p>
            <a:pPr algn="ctr"/>
            <a:r>
              <a:rPr lang="en-US" altLang="zh-CN" sz="3400" b="1" dirty="0">
                <a:solidFill>
                  <a:schemeClr val="tx1">
                    <a:lumMod val="65000"/>
                    <a:lumOff val="35000"/>
                  </a:schemeClr>
                </a:solidFill>
                <a:cs typeface="+mn-ea"/>
                <a:sym typeface="+mn-lt"/>
              </a:rPr>
              <a:t>CONCLUSION</a:t>
            </a:r>
            <a:endParaRPr lang="en-US" altLang="zh-CN" sz="3400" b="1" dirty="0">
              <a:solidFill>
                <a:schemeClr val="tx1">
                  <a:lumMod val="65000"/>
                  <a:lumOff val="35000"/>
                </a:schemeClr>
              </a:solidFill>
              <a:cs typeface="+mn-ea"/>
              <a:sym typeface="+mn-lt"/>
            </a:endParaRPr>
          </a:p>
        </p:txBody>
      </p:sp>
      <p:sp>
        <p:nvSpPr>
          <p:cNvPr id="105" name="文本框 11"/>
          <p:cNvSpPr txBox="1"/>
          <p:nvPr/>
        </p:nvSpPr>
        <p:spPr>
          <a:xfrm>
            <a:off x="3713476" y="1575042"/>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07</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heel(1)">
                                      <p:cBhvr>
                                        <p:cTn id="7" dur="600"/>
                                        <p:tgtEl>
                                          <p:spTgt spid="10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 calcmode="lin" valueType="num">
                                      <p:cBhvr>
                                        <p:cTn id="11" dur="500" fill="hold"/>
                                        <p:tgtEl>
                                          <p:spTgt spid="105"/>
                                        </p:tgtEl>
                                        <p:attrNameLst>
                                          <p:attrName>ppt_w</p:attrName>
                                        </p:attrNameLst>
                                      </p:cBhvr>
                                      <p:tavLst>
                                        <p:tav tm="0">
                                          <p:val>
                                            <p:fltVal val="0"/>
                                          </p:val>
                                        </p:tav>
                                        <p:tav tm="100000">
                                          <p:val>
                                            <p:strVal val="#ppt_w"/>
                                          </p:val>
                                        </p:tav>
                                      </p:tavLst>
                                    </p:anim>
                                    <p:anim calcmode="lin" valueType="num">
                                      <p:cBhvr>
                                        <p:cTn id="12" dur="500" fill="hold"/>
                                        <p:tgtEl>
                                          <p:spTgt spid="105"/>
                                        </p:tgtEl>
                                        <p:attrNameLst>
                                          <p:attrName>ppt_h</p:attrName>
                                        </p:attrNameLst>
                                      </p:cBhvr>
                                      <p:tavLst>
                                        <p:tav tm="0">
                                          <p:val>
                                            <p:fltVal val="0"/>
                                          </p:val>
                                        </p:tav>
                                        <p:tav tm="100000">
                                          <p:val>
                                            <p:strVal val="#ppt_h"/>
                                          </p:val>
                                        </p:tav>
                                      </p:tavLst>
                                    </p:anim>
                                    <p:animEffect transition="in" filter="fade">
                                      <p:cBhvr>
                                        <p:cTn id="13" dur="500"/>
                                        <p:tgtEl>
                                          <p:spTgt spid="10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03"/>
                                        </p:tgtEl>
                                        <p:attrNameLst>
                                          <p:attrName>ppt_y</p:attrName>
                                        </p:attrNameLst>
                                      </p:cBhvr>
                                      <p:tavLst>
                                        <p:tav tm="0">
                                          <p:val>
                                            <p:strVal val="#ppt_y"/>
                                          </p:val>
                                        </p:tav>
                                        <p:tav tm="100000">
                                          <p:val>
                                            <p:strVal val="#ppt_y"/>
                                          </p:val>
                                        </p:tav>
                                      </p:tavLst>
                                    </p:anim>
                                    <p:anim calcmode="lin" valueType="num">
                                      <p:cBhvr>
                                        <p:cTn id="19" dur="500" fill="hold"/>
                                        <p:tgtEl>
                                          <p:spTgt spid="10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0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bldLvl="0" animBg="1"/>
      <p:bldP spid="103" grpId="0"/>
      <p:bldP spid="10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7 CONCLUSION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2430" y="875665"/>
            <a:ext cx="8539480" cy="378460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Systematically investigated the </a:t>
            </a:r>
            <a:r>
              <a:rPr lang="en-US" altLang="zh-CN" sz="2400">
                <a:solidFill>
                  <a:srgbClr val="FF0000"/>
                </a:solidFill>
                <a:latin typeface="华文中宋" panose="02010600040101010101" charset="-122"/>
                <a:ea typeface="华文中宋" panose="02010600040101010101" charset="-122"/>
              </a:rPr>
              <a:t>saptial distinctness</a:t>
            </a:r>
            <a:r>
              <a:rPr lang="en-US" altLang="zh-CN" sz="2400">
                <a:latin typeface="华文中宋" panose="02010600040101010101" charset="-122"/>
                <a:ea typeface="华文中宋" panose="02010600040101010101" charset="-122"/>
              </a:rPr>
              <a:t> and </a:t>
            </a:r>
            <a:r>
              <a:rPr lang="en-US" altLang="zh-CN" sz="2400">
                <a:solidFill>
                  <a:srgbClr val="FF0000"/>
                </a:solidFill>
                <a:latin typeface="华文中宋" panose="02010600040101010101" charset="-122"/>
                <a:ea typeface="华文中宋" panose="02010600040101010101" charset="-122"/>
              </a:rPr>
              <a:t>temporal stability</a:t>
            </a:r>
            <a:r>
              <a:rPr lang="en-US" altLang="zh-CN" sz="2400">
                <a:latin typeface="华文中宋" panose="02010600040101010101" charset="-122"/>
                <a:ea typeface="华文中宋" panose="02010600040101010101" charset="-122"/>
              </a:rPr>
              <a:t> of EMFs included building's power network,</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Designed a SLAM with EMF signal by </a:t>
            </a:r>
            <a:r>
              <a:rPr lang="en-US" altLang="zh-CN" sz="2400">
                <a:solidFill>
                  <a:srgbClr val="FF0000"/>
                </a:solidFill>
                <a:latin typeface="华文中宋" panose="02010600040101010101" charset="-122"/>
                <a:ea typeface="华文中宋" panose="02010600040101010101" charset="-122"/>
              </a:rPr>
              <a:t>senEMR or mic</a:t>
            </a:r>
            <a:r>
              <a:rPr lang="en-US" altLang="zh-CN" sz="2400">
                <a:latin typeface="华文中宋" panose="02010600040101010101" charset="-122"/>
                <a:ea typeface="华文中宋" panose="02010600040101010101" charset="-122"/>
              </a:rPr>
              <a:t>,</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Designed a efficient online localization algorithm,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Extensive evaluation shows that powerline EMF is a </a:t>
            </a:r>
            <a:r>
              <a:rPr lang="en-US" altLang="zh-CN" sz="2400">
                <a:solidFill>
                  <a:srgbClr val="FF0000"/>
                </a:solidFill>
                <a:latin typeface="华文中宋" panose="02010600040101010101" charset="-122"/>
                <a:ea typeface="华文中宋" panose="02010600040101010101" charset="-122"/>
              </a:rPr>
              <a:t>promising modality</a:t>
            </a:r>
            <a:r>
              <a:rPr lang="en-US" altLang="zh-CN" sz="2400">
                <a:latin typeface="华文中宋" panose="02010600040101010101" charset="-122"/>
                <a:ea typeface="华文中宋" panose="02010600040101010101" charset="-122"/>
              </a:rPr>
              <a:t> for indoor location sensing,</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049"/>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60400" y="183515"/>
            <a:ext cx="393636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7 CONCLUSION</a:t>
            </a:r>
            <a:endParaRPr lang="zh-CN" altLang="en-US"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700" y="657225"/>
            <a:ext cx="5183505" cy="635"/>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rcRect l="8504" r="9034" b="15768"/>
          <a:stretch>
            <a:fillRect/>
          </a:stretch>
        </p:blipFill>
        <p:spPr>
          <a:xfrm>
            <a:off x="189865" y="937895"/>
            <a:ext cx="3454400" cy="1289050"/>
          </a:xfrm>
          <a:prstGeom prst="rect">
            <a:avLst/>
          </a:prstGeom>
        </p:spPr>
      </p:pic>
      <p:pic>
        <p:nvPicPr>
          <p:cNvPr id="4" name="图片 3" descr="014LL7M_Z~@U3DNT72}M`$5"/>
          <p:cNvPicPr>
            <a:picLocks noChangeAspect="1"/>
          </p:cNvPicPr>
          <p:nvPr/>
        </p:nvPicPr>
        <p:blipFill>
          <a:blip r:embed="rId2"/>
          <a:stretch>
            <a:fillRect/>
          </a:stretch>
        </p:blipFill>
        <p:spPr>
          <a:xfrm>
            <a:off x="5915660" y="657860"/>
            <a:ext cx="2526665" cy="1849120"/>
          </a:xfrm>
          <a:prstGeom prst="rect">
            <a:avLst/>
          </a:prstGeom>
        </p:spPr>
      </p:pic>
      <p:pic>
        <p:nvPicPr>
          <p:cNvPr id="6" name="图片 5"/>
          <p:cNvPicPr>
            <a:picLocks noChangeAspect="1"/>
          </p:cNvPicPr>
          <p:nvPr/>
        </p:nvPicPr>
        <p:blipFill>
          <a:blip r:embed="rId3"/>
          <a:stretch>
            <a:fillRect/>
          </a:stretch>
        </p:blipFill>
        <p:spPr>
          <a:xfrm>
            <a:off x="5958205" y="2593340"/>
            <a:ext cx="2484120" cy="2438400"/>
          </a:xfrm>
          <a:prstGeom prst="rect">
            <a:avLst/>
          </a:prstGeom>
        </p:spPr>
      </p:pic>
      <p:pic>
        <p:nvPicPr>
          <p:cNvPr id="7" name="图片 6"/>
          <p:cNvPicPr>
            <a:picLocks noChangeAspect="1"/>
          </p:cNvPicPr>
          <p:nvPr/>
        </p:nvPicPr>
        <p:blipFill>
          <a:blip r:embed="rId4"/>
          <a:srcRect l="512" t="1736" r="-1536" b="10143"/>
          <a:stretch>
            <a:fillRect/>
          </a:stretch>
        </p:blipFill>
        <p:spPr>
          <a:xfrm>
            <a:off x="19685" y="2675255"/>
            <a:ext cx="3794760" cy="21958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3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289175" y="1887855"/>
            <a:ext cx="5517515" cy="706755"/>
          </a:xfrm>
          <a:prstGeom prst="rect">
            <a:avLst/>
          </a:prstGeom>
          <a:noFill/>
        </p:spPr>
        <p:txBody>
          <a:bodyPr wrap="square" rtlCol="0">
            <a:spAutoFit/>
          </a:bodyPr>
          <a:p>
            <a:pPr indent="0">
              <a:buNone/>
            </a:pPr>
            <a:r>
              <a:rPr lang="en-US" altLang="zh-CN" sz="4000">
                <a:ln w="10160">
                  <a:solidFill>
                    <a:sysClr val="windowText" lastClr="000000"/>
                  </a:solidFill>
                  <a:prstDash val="solid"/>
                </a:ln>
                <a:solidFill>
                  <a:schemeClr val="tx1"/>
                </a:solidFill>
                <a:effectLst>
                  <a:outerShdw blurRad="38100" dist="22860" dir="5400000" algn="tl" rotWithShape="0">
                    <a:srgbClr val="000000">
                      <a:alpha val="30000"/>
                    </a:srgbClr>
                  </a:outerShdw>
                </a:effectLst>
                <a:latin typeface="华文中宋" panose="02010600040101010101" charset="-122"/>
                <a:ea typeface="华文中宋" panose="02010600040101010101" charset="-122"/>
              </a:rPr>
              <a:t>    Thank you!!!</a:t>
            </a:r>
            <a:endParaRPr lang="en-US" altLang="zh-CN" sz="4000">
              <a:ln w="10160">
                <a:solidFill>
                  <a:sysClr val="windowText" lastClr="000000"/>
                </a:solidFill>
                <a:prstDash val="solid"/>
              </a:ln>
              <a:solidFill>
                <a:schemeClr val="tx1"/>
              </a:solidFill>
              <a:effectLst>
                <a:outerShdw blurRad="38100" dist="22860" dir="5400000" algn="tl" rotWithShape="0">
                  <a:srgbClr val="000000">
                    <a:alpha val="30000"/>
                  </a:srgbClr>
                </a:outerShdw>
              </a:effectLst>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11" name="文本框 10"/>
          <p:cNvSpPr txBox="1"/>
          <p:nvPr/>
        </p:nvSpPr>
        <p:spPr>
          <a:xfrm>
            <a:off x="5142747" y="298288"/>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INTRODUCTION</a:t>
            </a:r>
            <a:endParaRPr lang="en-US" altLang="zh-CN" sz="1200" dirty="0">
              <a:solidFill>
                <a:schemeClr val="bg1"/>
              </a:solidFill>
              <a:cs typeface="+mn-ea"/>
              <a:sym typeface="+mn-lt"/>
            </a:endParaRPr>
          </a:p>
        </p:txBody>
      </p:sp>
      <p:sp>
        <p:nvSpPr>
          <p:cNvPr id="25" name="椭圆 24"/>
          <p:cNvSpPr/>
          <p:nvPr/>
        </p:nvSpPr>
        <p:spPr>
          <a:xfrm>
            <a:off x="4666987" y="278474"/>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p:cNvSpPr txBox="1"/>
          <p:nvPr/>
        </p:nvSpPr>
        <p:spPr>
          <a:xfrm>
            <a:off x="4625226" y="311934"/>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01</a:t>
            </a:r>
            <a:endParaRPr lang="en-US" altLang="zh-CN" sz="1600" dirty="0">
              <a:solidFill>
                <a:schemeClr val="bg1"/>
              </a:solidFill>
              <a:cs typeface="+mn-ea"/>
              <a:sym typeface="+mn-lt"/>
            </a:endParaRPr>
          </a:p>
        </p:txBody>
      </p:sp>
      <p:sp>
        <p:nvSpPr>
          <p:cNvPr id="3" name="文本框 2"/>
          <p:cNvSpPr txBox="1"/>
          <p:nvPr/>
        </p:nvSpPr>
        <p:spPr>
          <a:xfrm>
            <a:off x="2668007" y="1666916"/>
            <a:ext cx="2113154" cy="400110"/>
          </a:xfrm>
          <a:prstGeom prst="rect">
            <a:avLst/>
          </a:prstGeom>
          <a:noFill/>
        </p:spPr>
        <p:txBody>
          <a:bodyPr vert="horz" wrap="square" rtlCol="0">
            <a:spAutoFit/>
          </a:bodyPr>
          <a:lstStyle/>
          <a:p>
            <a:r>
              <a:rPr lang="en-US" altLang="zh-CN" sz="2000" b="1" dirty="0">
                <a:solidFill>
                  <a:schemeClr val="tx1">
                    <a:lumMod val="65000"/>
                    <a:lumOff val="35000"/>
                  </a:schemeClr>
                </a:solidFill>
                <a:cs typeface="+mn-ea"/>
                <a:sym typeface="+mn-lt"/>
              </a:rPr>
              <a:t>CONTENTS</a:t>
            </a:r>
            <a:endParaRPr lang="en-US" altLang="zh-CN" sz="2000" b="1" dirty="0">
              <a:solidFill>
                <a:schemeClr val="tx1">
                  <a:lumMod val="65000"/>
                  <a:lumOff val="35000"/>
                </a:schemeClr>
              </a:solidFill>
              <a:cs typeface="+mn-ea"/>
              <a:sym typeface="+mn-lt"/>
            </a:endParaRPr>
          </a:p>
        </p:txBody>
      </p:sp>
      <p:sp>
        <p:nvSpPr>
          <p:cNvPr id="79" name="文本框 10"/>
          <p:cNvSpPr txBox="1"/>
          <p:nvPr/>
        </p:nvSpPr>
        <p:spPr>
          <a:xfrm>
            <a:off x="5104130" y="977265"/>
            <a:ext cx="2527300" cy="305412"/>
          </a:xfrm>
          <a:prstGeom prst="roundRect">
            <a:avLst/>
          </a:prstGeom>
          <a:solidFill>
            <a:schemeClr val="tx1">
              <a:lumMod val="50000"/>
              <a:lumOff val="50000"/>
            </a:schemeClr>
          </a:solidFill>
        </p:spPr>
        <p:txBody>
          <a:bodyPr wrap="square" rtlCol="0">
            <a:spAutoFit/>
          </a:bodyPr>
          <a:lstStyle/>
          <a:p>
            <a:r>
              <a:rPr lang="zh-CN" altLang="en-US" sz="1200" dirty="0">
                <a:solidFill>
                  <a:schemeClr val="bg1"/>
                </a:solidFill>
                <a:cs typeface="+mn-ea"/>
                <a:sym typeface="+mn-lt"/>
              </a:rPr>
              <a:t>POWERLINE EMR SENSING</a:t>
            </a:r>
            <a:endParaRPr lang="zh-CN" altLang="en-US" sz="1200" dirty="0">
              <a:solidFill>
                <a:schemeClr val="bg1"/>
              </a:solidFill>
              <a:cs typeface="+mn-ea"/>
              <a:sym typeface="+mn-lt"/>
            </a:endParaRPr>
          </a:p>
        </p:txBody>
      </p:sp>
      <p:sp>
        <p:nvSpPr>
          <p:cNvPr id="81" name="椭圆 80"/>
          <p:cNvSpPr/>
          <p:nvPr/>
        </p:nvSpPr>
        <p:spPr>
          <a:xfrm>
            <a:off x="4666987" y="996018"/>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2" name="文本框 17"/>
          <p:cNvSpPr txBox="1"/>
          <p:nvPr/>
        </p:nvSpPr>
        <p:spPr>
          <a:xfrm>
            <a:off x="4625226" y="1029478"/>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02</a:t>
            </a:r>
            <a:endParaRPr lang="en-US" altLang="zh-CN" sz="1600" dirty="0">
              <a:solidFill>
                <a:schemeClr val="bg1"/>
              </a:solidFill>
              <a:cs typeface="+mn-ea"/>
              <a:sym typeface="+mn-lt"/>
            </a:endParaRPr>
          </a:p>
        </p:txBody>
      </p:sp>
      <p:sp>
        <p:nvSpPr>
          <p:cNvPr id="83" name="文本框 10"/>
          <p:cNvSpPr txBox="1"/>
          <p:nvPr/>
        </p:nvSpPr>
        <p:spPr>
          <a:xfrm>
            <a:off x="5142865" y="1733550"/>
            <a:ext cx="2488565" cy="305412"/>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MEASUREMENT STUDY</a:t>
            </a:r>
            <a:endParaRPr lang="en-US" altLang="zh-CN" sz="1200" dirty="0">
              <a:solidFill>
                <a:schemeClr val="bg1"/>
              </a:solidFill>
              <a:cs typeface="+mn-ea"/>
              <a:sym typeface="+mn-lt"/>
            </a:endParaRPr>
          </a:p>
        </p:txBody>
      </p:sp>
      <p:sp>
        <p:nvSpPr>
          <p:cNvPr id="85" name="椭圆 84"/>
          <p:cNvSpPr/>
          <p:nvPr/>
        </p:nvSpPr>
        <p:spPr>
          <a:xfrm>
            <a:off x="4666987" y="1713562"/>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6" name="文本框 17"/>
          <p:cNvSpPr txBox="1"/>
          <p:nvPr/>
        </p:nvSpPr>
        <p:spPr>
          <a:xfrm>
            <a:off x="4625226" y="1747022"/>
            <a:ext cx="478533" cy="338554"/>
          </a:xfrm>
          <a:prstGeom prst="rect">
            <a:avLst/>
          </a:prstGeom>
          <a:noFill/>
        </p:spPr>
        <p:txBody>
          <a:bodyPr wrap="square" rtlCol="0">
            <a:spAutoFit/>
          </a:bodyPr>
          <a:lstStyle/>
          <a:p>
            <a:pPr algn="ctr">
              <a:defRPr/>
            </a:pPr>
            <a:r>
              <a:rPr lang="en-US" altLang="zh-CN" sz="1600" dirty="0">
                <a:solidFill>
                  <a:schemeClr val="bg1"/>
                </a:solidFill>
                <a:cs typeface="+mn-ea"/>
                <a:sym typeface="+mn-lt"/>
              </a:rPr>
              <a:t>03</a:t>
            </a:r>
            <a:endParaRPr lang="en-US" altLang="zh-CN" sz="1600" dirty="0">
              <a:solidFill>
                <a:schemeClr val="bg1"/>
              </a:solidFill>
              <a:cs typeface="+mn-ea"/>
              <a:sym typeface="+mn-lt"/>
            </a:endParaRPr>
          </a:p>
        </p:txBody>
      </p:sp>
      <p:sp>
        <p:nvSpPr>
          <p:cNvPr id="87" name="文本框 10"/>
          <p:cNvSpPr txBox="1"/>
          <p:nvPr/>
        </p:nvSpPr>
        <p:spPr>
          <a:xfrm>
            <a:off x="5142747" y="2991367"/>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EVALUATION</a:t>
            </a:r>
            <a:endParaRPr lang="en-US" altLang="zh-CN" sz="1200" dirty="0">
              <a:solidFill>
                <a:schemeClr val="bg1"/>
              </a:solidFill>
              <a:cs typeface="+mn-ea"/>
              <a:sym typeface="+mn-lt"/>
            </a:endParaRPr>
          </a:p>
        </p:txBody>
      </p:sp>
      <p:sp>
        <p:nvSpPr>
          <p:cNvPr id="89" name="椭圆 88"/>
          <p:cNvSpPr/>
          <p:nvPr/>
        </p:nvSpPr>
        <p:spPr>
          <a:xfrm>
            <a:off x="4666987" y="3040706"/>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90" name="文本框 17"/>
          <p:cNvSpPr txBox="1"/>
          <p:nvPr/>
        </p:nvSpPr>
        <p:spPr>
          <a:xfrm>
            <a:off x="4625226" y="3074166"/>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05</a:t>
            </a:r>
            <a:endParaRPr lang="en-US" altLang="zh-CN" sz="1600" dirty="0">
              <a:solidFill>
                <a:schemeClr val="bg1"/>
              </a:solidFill>
              <a:cs typeface="+mn-ea"/>
              <a:sym typeface="+mn-lt"/>
            </a:endParaRPr>
          </a:p>
        </p:txBody>
      </p:sp>
      <p:sp>
        <p:nvSpPr>
          <p:cNvPr id="4" name="燕尾形 3"/>
          <p:cNvSpPr/>
          <p:nvPr/>
        </p:nvSpPr>
        <p:spPr>
          <a:xfrm>
            <a:off x="4223364" y="1642469"/>
            <a:ext cx="256853" cy="448435"/>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10"/>
          <p:cNvSpPr txBox="1"/>
          <p:nvPr/>
        </p:nvSpPr>
        <p:spPr>
          <a:xfrm>
            <a:off x="5142747" y="4183194"/>
            <a:ext cx="2489318" cy="306218"/>
          </a:xfrm>
          <a:prstGeom prst="roundRect">
            <a:avLst/>
          </a:prstGeom>
          <a:solidFill>
            <a:schemeClr val="tx1">
              <a:lumMod val="50000"/>
              <a:lumOff val="50000"/>
            </a:schemeClr>
          </a:solidFill>
        </p:spPr>
        <p:txBody>
          <a:bodyPr wrap="square" rtlCol="0">
            <a:spAutoFit/>
          </a:bodyPr>
          <a:lstStyle/>
          <a:p>
            <a:r>
              <a:rPr lang="en-US" altLang="zh-CN" sz="1200" dirty="0">
                <a:solidFill>
                  <a:schemeClr val="bg1"/>
                </a:solidFill>
                <a:cs typeface="+mn-ea"/>
                <a:sym typeface="+mn-lt"/>
              </a:rPr>
              <a:t>CONCLUSION</a:t>
            </a:r>
            <a:endParaRPr lang="en-US" altLang="zh-CN" sz="1200" dirty="0">
              <a:solidFill>
                <a:schemeClr val="bg1"/>
              </a:solidFill>
              <a:cs typeface="+mn-ea"/>
              <a:sym typeface="+mn-lt"/>
            </a:endParaRPr>
          </a:p>
        </p:txBody>
      </p:sp>
      <p:sp>
        <p:nvSpPr>
          <p:cNvPr id="24" name="椭圆 23"/>
          <p:cNvSpPr/>
          <p:nvPr/>
        </p:nvSpPr>
        <p:spPr>
          <a:xfrm>
            <a:off x="4666987" y="416338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7" name="文本框 17"/>
          <p:cNvSpPr txBox="1"/>
          <p:nvPr/>
        </p:nvSpPr>
        <p:spPr>
          <a:xfrm>
            <a:off x="4625226" y="4196840"/>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07</a:t>
            </a:r>
            <a:endParaRPr lang="en-US" altLang="zh-CN" sz="1600" dirty="0">
              <a:solidFill>
                <a:schemeClr val="bg1"/>
              </a:solidFill>
              <a:cs typeface="+mn-ea"/>
              <a:sym typeface="+mn-lt"/>
            </a:endParaRPr>
          </a:p>
        </p:txBody>
      </p:sp>
      <p:sp>
        <p:nvSpPr>
          <p:cNvPr id="28" name="文本框 10"/>
          <p:cNvSpPr txBox="1"/>
          <p:nvPr/>
        </p:nvSpPr>
        <p:spPr>
          <a:xfrm>
            <a:off x="5142865" y="2367280"/>
            <a:ext cx="2911475" cy="305406"/>
          </a:xfrm>
          <a:prstGeom prst="roundRect">
            <a:avLst/>
          </a:prstGeom>
          <a:solidFill>
            <a:schemeClr val="tx1">
              <a:lumMod val="50000"/>
              <a:lumOff val="50000"/>
            </a:schemeClr>
          </a:solidFill>
        </p:spPr>
        <p:txBody>
          <a:bodyPr wrap="square" rtlCol="0">
            <a:spAutoFit/>
          </a:bodyPr>
          <a:lstStyle/>
          <a:p>
            <a:pPr algn="l"/>
            <a:r>
              <a:rPr lang="en-US" altLang="zh-CN" sz="1200" dirty="0">
                <a:solidFill>
                  <a:schemeClr val="bg1"/>
                </a:solidFill>
                <a:cs typeface="+mn-ea"/>
                <a:sym typeface="+mn-ea"/>
              </a:rPr>
              <a:t>SLAM WITH POWER NETWORK EMF</a:t>
            </a:r>
            <a:endParaRPr lang="en-US" altLang="zh-CN" sz="1200" b="1" dirty="0">
              <a:solidFill>
                <a:schemeClr val="tx1">
                  <a:lumMod val="65000"/>
                  <a:lumOff val="35000"/>
                </a:schemeClr>
              </a:solidFill>
              <a:cs typeface="+mn-ea"/>
              <a:sym typeface="+mn-ea"/>
            </a:endParaRPr>
          </a:p>
        </p:txBody>
      </p:sp>
      <p:sp>
        <p:nvSpPr>
          <p:cNvPr id="30" name="椭圆 29"/>
          <p:cNvSpPr/>
          <p:nvPr/>
        </p:nvSpPr>
        <p:spPr>
          <a:xfrm>
            <a:off x="4666987" y="234740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1" name="文本框 17"/>
          <p:cNvSpPr txBox="1"/>
          <p:nvPr/>
        </p:nvSpPr>
        <p:spPr>
          <a:xfrm>
            <a:off x="4625226" y="2380860"/>
            <a:ext cx="478533" cy="337185"/>
          </a:xfrm>
          <a:prstGeom prst="rect">
            <a:avLst/>
          </a:prstGeom>
          <a:noFill/>
        </p:spPr>
        <p:txBody>
          <a:bodyPr wrap="square" rtlCol="0">
            <a:spAutoFit/>
          </a:bodyPr>
          <a:lstStyle/>
          <a:p>
            <a:pPr algn="ctr">
              <a:defRPr/>
            </a:pPr>
            <a:r>
              <a:rPr lang="en-US" altLang="zh-CN" sz="1600" dirty="0">
                <a:solidFill>
                  <a:schemeClr val="bg1"/>
                </a:solidFill>
                <a:cs typeface="+mn-ea"/>
                <a:sym typeface="+mn-lt"/>
              </a:rPr>
              <a:t>04</a:t>
            </a:r>
            <a:endParaRPr lang="en-US" altLang="zh-CN" sz="1600" dirty="0">
              <a:solidFill>
                <a:schemeClr val="bg1"/>
              </a:solidFill>
              <a:cs typeface="+mn-ea"/>
              <a:sym typeface="+mn-lt"/>
            </a:endParaRPr>
          </a:p>
        </p:txBody>
      </p:sp>
      <p:sp>
        <p:nvSpPr>
          <p:cNvPr id="2" name="文本框 10"/>
          <p:cNvSpPr txBox="1"/>
          <p:nvPr/>
        </p:nvSpPr>
        <p:spPr>
          <a:xfrm>
            <a:off x="5142747" y="3583119"/>
            <a:ext cx="2489318" cy="306218"/>
          </a:xfrm>
          <a:prstGeom prst="roundRect">
            <a:avLst/>
          </a:prstGeom>
          <a:solidFill>
            <a:schemeClr val="tx1">
              <a:lumMod val="50000"/>
              <a:lumOff val="50000"/>
            </a:schemeClr>
          </a:solidFill>
        </p:spPr>
        <p:txBody>
          <a:bodyPr wrap="square" rtlCol="0">
            <a:spAutoFit/>
          </a:bodyPr>
          <a:p>
            <a:r>
              <a:rPr lang="en-US" altLang="zh-CN" sz="1200" dirty="0">
                <a:solidFill>
                  <a:schemeClr val="bg1"/>
                </a:solidFill>
                <a:cs typeface="+mn-ea"/>
                <a:sym typeface="+mn-lt"/>
              </a:rPr>
              <a:t>RELATED WORK</a:t>
            </a:r>
            <a:endParaRPr lang="en-US" altLang="zh-CN" sz="1200" dirty="0">
              <a:solidFill>
                <a:schemeClr val="bg1"/>
              </a:solidFill>
              <a:cs typeface="+mn-ea"/>
              <a:sym typeface="+mn-lt"/>
            </a:endParaRPr>
          </a:p>
        </p:txBody>
      </p:sp>
      <p:sp>
        <p:nvSpPr>
          <p:cNvPr id="5" name="椭圆 4"/>
          <p:cNvSpPr/>
          <p:nvPr/>
        </p:nvSpPr>
        <p:spPr>
          <a:xfrm>
            <a:off x="4666352" y="3636330"/>
            <a:ext cx="393570" cy="393570"/>
          </a:xfrm>
          <a:prstGeom prst="ellipse">
            <a:avLst/>
          </a:prstGeom>
          <a:solidFill>
            <a:schemeClr val="tx1">
              <a:lumMod val="50000"/>
              <a:lumOff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sp>
        <p:nvSpPr>
          <p:cNvPr id="6" name="文本框 17"/>
          <p:cNvSpPr txBox="1"/>
          <p:nvPr/>
        </p:nvSpPr>
        <p:spPr>
          <a:xfrm>
            <a:off x="4625226" y="3636770"/>
            <a:ext cx="478533" cy="337185"/>
          </a:xfrm>
          <a:prstGeom prst="rect">
            <a:avLst/>
          </a:prstGeom>
          <a:noFill/>
        </p:spPr>
        <p:txBody>
          <a:bodyPr wrap="square" rtlCol="0">
            <a:spAutoFit/>
          </a:bodyPr>
          <a:p>
            <a:pPr algn="ctr">
              <a:defRPr/>
            </a:pPr>
            <a:r>
              <a:rPr lang="en-US" altLang="zh-CN" sz="1600" dirty="0">
                <a:solidFill>
                  <a:schemeClr val="bg1"/>
                </a:solidFill>
                <a:cs typeface="+mn-ea"/>
                <a:sym typeface="+mn-lt"/>
              </a:rPr>
              <a:t>06</a:t>
            </a:r>
            <a:endParaRPr lang="en-US" altLang="zh-CN" sz="1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right)">
                                      <p:cBhvr>
                                        <p:cTn id="8" dur="500"/>
                                        <p:tgtEl>
                                          <p:spTgt spid="3"/>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79"/>
                                        </p:tgtEl>
                                        <p:attrNameLst>
                                          <p:attrName>style.visibility</p:attrName>
                                        </p:attrNameLst>
                                      </p:cBhvr>
                                      <p:to>
                                        <p:strVal val="visible"/>
                                      </p:to>
                                    </p:set>
                                    <p:anim calcmode="lin" valueType="num">
                                      <p:cBhvr additive="base">
                                        <p:cTn id="22" dur="500" fill="hold"/>
                                        <p:tgtEl>
                                          <p:spTgt spid="79"/>
                                        </p:tgtEl>
                                        <p:attrNameLst>
                                          <p:attrName>ppt_x</p:attrName>
                                        </p:attrNameLst>
                                      </p:cBhvr>
                                      <p:tavLst>
                                        <p:tav tm="0">
                                          <p:val>
                                            <p:strVal val="1+#ppt_w/2"/>
                                          </p:val>
                                        </p:tav>
                                        <p:tav tm="100000">
                                          <p:val>
                                            <p:strVal val="#ppt_x"/>
                                          </p:val>
                                        </p:tav>
                                      </p:tavLst>
                                    </p:anim>
                                    <p:anim calcmode="lin" valueType="num">
                                      <p:cBhvr additive="base">
                                        <p:cTn id="23" dur="500" fill="hold"/>
                                        <p:tgtEl>
                                          <p:spTgt spid="7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500" fill="hold"/>
                                        <p:tgtEl>
                                          <p:spTgt spid="83"/>
                                        </p:tgtEl>
                                        <p:attrNameLst>
                                          <p:attrName>ppt_x</p:attrName>
                                        </p:attrNameLst>
                                      </p:cBhvr>
                                      <p:tavLst>
                                        <p:tav tm="0">
                                          <p:val>
                                            <p:strVal val="1+#ppt_w/2"/>
                                          </p:val>
                                        </p:tav>
                                        <p:tav tm="100000">
                                          <p:val>
                                            <p:strVal val="#ppt_x"/>
                                          </p:val>
                                        </p:tav>
                                      </p:tavLst>
                                    </p:anim>
                                    <p:anim calcmode="lin" valueType="num">
                                      <p:cBhvr additive="base">
                                        <p:cTn id="28" dur="500" fill="hold"/>
                                        <p:tgtEl>
                                          <p:spTgt spid="8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0" nodeType="after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additive="base">
                                        <p:cTn id="32" dur="500" fill="hold"/>
                                        <p:tgtEl>
                                          <p:spTgt spid="87"/>
                                        </p:tgtEl>
                                        <p:attrNameLst>
                                          <p:attrName>ppt_x</p:attrName>
                                        </p:attrNameLst>
                                      </p:cBhvr>
                                      <p:tavLst>
                                        <p:tav tm="0">
                                          <p:val>
                                            <p:strVal val="1+#ppt_w/2"/>
                                          </p:val>
                                        </p:tav>
                                        <p:tav tm="100000">
                                          <p:val>
                                            <p:strVal val="#ppt_x"/>
                                          </p:val>
                                        </p:tav>
                                      </p:tavLst>
                                    </p:anim>
                                    <p:anim calcmode="lin" valueType="num">
                                      <p:cBhvr additive="base">
                                        <p:cTn id="33" dur="500" fill="hold"/>
                                        <p:tgtEl>
                                          <p:spTgt spid="8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p:bldP spid="79" grpId="0" bldLvl="0" animBg="1"/>
      <p:bldP spid="83" grpId="0" bldLvl="0" animBg="1"/>
      <p:bldP spid="87" grpId="0" bldLvl="0" animBg="1"/>
      <p:bldP spid="4" grpId="0" bldLvl="0" animBg="1"/>
      <p:bldP spid="22" grpId="0" bldLvl="0" animBg="1"/>
      <p:bldP spid="28"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cstate="screen">
            <a:lum/>
          </a:blip>
          <a:srcRect/>
          <a:stretch>
            <a:fillRect/>
          </a:stretch>
        </a:blipFill>
        <a:effectLst/>
      </p:bgPr>
    </p:bg>
    <p:spTree>
      <p:nvGrpSpPr>
        <p:cNvPr id="1" name=""/>
        <p:cNvGrpSpPr/>
        <p:nvPr/>
      </p:nvGrpSpPr>
      <p:grpSpPr>
        <a:xfrm>
          <a:off x="0" y="0"/>
          <a:ext cx="0" cy="0"/>
          <a:chOff x="0" y="0"/>
          <a:chExt cx="0" cy="0"/>
        </a:xfrm>
      </p:grpSpPr>
      <p:sp>
        <p:nvSpPr>
          <p:cNvPr id="2" name="椭圆 1"/>
          <p:cNvSpPr/>
          <p:nvPr/>
        </p:nvSpPr>
        <p:spPr>
          <a:xfrm>
            <a:off x="3819635" y="1089058"/>
            <a:ext cx="1500028" cy="150002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83768" y="2717376"/>
            <a:ext cx="4171762" cy="375920"/>
          </a:xfrm>
          <a:prstGeom prst="rect">
            <a:avLst/>
          </a:prstGeom>
          <a:noFill/>
        </p:spPr>
        <p:txBody>
          <a:bodyPr wrap="square" lIns="68580" tIns="34290" rIns="68580" bIns="34290" rtlCol="0">
            <a:spAutoFit/>
          </a:bodyPr>
          <a:lstStyle/>
          <a:p>
            <a:pPr algn="ctr"/>
            <a:r>
              <a:rPr lang="en-US" altLang="zh-CN" sz="2000" b="1" dirty="0">
                <a:solidFill>
                  <a:schemeClr val="tx1">
                    <a:lumMod val="65000"/>
                    <a:lumOff val="35000"/>
                  </a:schemeClr>
                </a:solidFill>
                <a:cs typeface="+mn-ea"/>
                <a:sym typeface="+mn-lt"/>
              </a:rPr>
              <a:t>INTRODUCATION</a:t>
            </a:r>
            <a:endParaRPr lang="en-US" altLang="zh-CN" sz="2000" b="1" dirty="0">
              <a:solidFill>
                <a:schemeClr val="tx1">
                  <a:lumMod val="65000"/>
                  <a:lumOff val="35000"/>
                </a:schemeClr>
              </a:solidFill>
              <a:cs typeface="+mn-ea"/>
              <a:sym typeface="+mn-lt"/>
            </a:endParaRPr>
          </a:p>
        </p:txBody>
      </p:sp>
      <p:sp>
        <p:nvSpPr>
          <p:cNvPr id="95" name="文本框 11"/>
          <p:cNvSpPr txBox="1"/>
          <p:nvPr/>
        </p:nvSpPr>
        <p:spPr>
          <a:xfrm>
            <a:off x="3705856" y="1430897"/>
            <a:ext cx="1732894" cy="837565"/>
          </a:xfrm>
          <a:prstGeom prst="rect">
            <a:avLst/>
          </a:prstGeom>
          <a:noFill/>
        </p:spPr>
        <p:txBody>
          <a:bodyPr wrap="square" lIns="68580" tIns="34290" rIns="68580" bIns="34290" rtlCol="0">
            <a:spAutoFit/>
          </a:bodyPr>
          <a:lstStyle/>
          <a:p>
            <a:pPr algn="ctr">
              <a:lnSpc>
                <a:spcPts val="3000"/>
              </a:lnSpc>
            </a:pPr>
            <a:r>
              <a:rPr lang="en-US" altLang="zh-CN" sz="5400" dirty="0">
                <a:solidFill>
                  <a:schemeClr val="bg1"/>
                </a:solidFill>
                <a:cs typeface="+mn-ea"/>
                <a:sym typeface="+mn-lt"/>
              </a:rPr>
              <a:t>01</a:t>
            </a:r>
            <a:endParaRPr lang="zh-CN" altLang="en-US" sz="5400" dirty="0">
              <a:solidFill>
                <a:schemeClr val="bg1"/>
              </a:solidFill>
              <a:cs typeface="+mn-ea"/>
              <a:sym typeface="+mn-lt"/>
            </a:endParaRPr>
          </a:p>
          <a:p>
            <a:pPr algn="ctr">
              <a:lnSpc>
                <a:spcPts val="3000"/>
              </a:lnSpc>
            </a:pPr>
            <a:r>
              <a:rPr lang="en-US" altLang="zh-CN" sz="2400" dirty="0">
                <a:solidFill>
                  <a:schemeClr val="bg1"/>
                </a:solidFill>
                <a:cs typeface="+mn-ea"/>
                <a:sym typeface="+mn-lt"/>
              </a:rPr>
              <a:t>SECTION </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
                                        <p:tgtEl>
                                          <p:spTgt spid="2"/>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 calcmode="lin" valueType="num">
                                      <p:cBhvr>
                                        <p:cTn id="11" dur="500" fill="hold"/>
                                        <p:tgtEl>
                                          <p:spTgt spid="95"/>
                                        </p:tgtEl>
                                        <p:attrNameLst>
                                          <p:attrName>ppt_w</p:attrName>
                                        </p:attrNameLst>
                                      </p:cBhvr>
                                      <p:tavLst>
                                        <p:tav tm="0">
                                          <p:val>
                                            <p:fltVal val="0"/>
                                          </p:val>
                                        </p:tav>
                                        <p:tav tm="100000">
                                          <p:val>
                                            <p:strVal val="#ppt_w"/>
                                          </p:val>
                                        </p:tav>
                                      </p:tavLst>
                                    </p:anim>
                                    <p:anim calcmode="lin" valueType="num">
                                      <p:cBhvr>
                                        <p:cTn id="12" dur="500" fill="hold"/>
                                        <p:tgtEl>
                                          <p:spTgt spid="95"/>
                                        </p:tgtEl>
                                        <p:attrNameLst>
                                          <p:attrName>ppt_h</p:attrName>
                                        </p:attrNameLst>
                                      </p:cBhvr>
                                      <p:tavLst>
                                        <p:tav tm="0">
                                          <p:val>
                                            <p:fltVal val="0"/>
                                          </p:val>
                                        </p:tav>
                                        <p:tav tm="100000">
                                          <p:val>
                                            <p:strVal val="#ppt_h"/>
                                          </p:val>
                                        </p:tav>
                                      </p:tavLst>
                                    </p:anim>
                                    <p:animEffect transition="in" filter="fade">
                                      <p:cBhvr>
                                        <p:cTn id="13" dur="500"/>
                                        <p:tgtEl>
                                          <p:spTgt spid="95"/>
                                        </p:tgtEl>
                                      </p:cBhvr>
                                    </p:animEffect>
                                  </p:childTnLst>
                                </p:cTn>
                              </p:par>
                            </p:childTnLst>
                          </p:cTn>
                        </p:par>
                        <p:par>
                          <p:cTn id="14" fill="hold">
                            <p:stCondLst>
                              <p:cond delay="15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2"/>
                                        </p:tgtEl>
                                        <p:attrNameLst>
                                          <p:attrName>ppt_y</p:attrName>
                                        </p:attrNameLst>
                                      </p:cBhvr>
                                      <p:tavLst>
                                        <p:tav tm="0">
                                          <p:val>
                                            <p:strVal val="#ppt_y"/>
                                          </p:val>
                                        </p:tav>
                                        <p:tav tm="100000">
                                          <p:val>
                                            <p:strVal val="#ppt_y"/>
                                          </p:val>
                                        </p:tav>
                                      </p:tavLst>
                                    </p:anim>
                                    <p:anim calcmode="lin" valueType="num">
                                      <p:cBhvr>
                                        <p:cTn id="1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2" grpId="0"/>
      <p:bldP spid="9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92075" y="187325"/>
            <a:ext cx="5263515"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496570" y="995045"/>
            <a:ext cx="8172450" cy="2676525"/>
          </a:xfrm>
          <a:prstGeom prst="rect">
            <a:avLst/>
          </a:prstGeom>
          <a:noFill/>
        </p:spPr>
        <p:txBody>
          <a:bodyPr wrap="non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Indoor localization,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Various RF, VL, imaging, acoustics, geomagnetism,</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Each sensing modality bears limitation,</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12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3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7" presetClass="entr" presetSubtype="4" fill="hold" grpId="0" nodeType="clickEffect">
                                  <p:stCondLst>
                                    <p:cond delay="0"/>
                                  </p:stCondLst>
                                  <p:childTnLst>
                                    <p:set>
                                      <p:cBhvr>
                                        <p:cTn id="19" dur="2000" fill="hold">
                                          <p:stCondLst>
                                            <p:cond delay="0"/>
                                          </p:stCondLst>
                                        </p:cTn>
                                        <p:tgtEl>
                                          <p:spTgt spid="5"/>
                                        </p:tgtEl>
                                        <p:attrNameLst>
                                          <p:attrName>style.visibility</p:attrName>
                                        </p:attrNameLst>
                                      </p:cBhvr>
                                      <p:to>
                                        <p:strVal val="visible"/>
                                      </p:to>
                                    </p:set>
                                    <p:anim calcmode="lin" valueType="num">
                                      <p:cBhvr additive="base">
                                        <p:cTn id="20" dur="2000" fill="hold"/>
                                        <p:tgtEl>
                                          <p:spTgt spid="5"/>
                                        </p:tgtEl>
                                        <p:attrNameLst>
                                          <p:attrName>ppt_x</p:attrName>
                                        </p:attrNameLst>
                                      </p:cBhvr>
                                      <p:tavLst>
                                        <p:tav tm="0">
                                          <p:val>
                                            <p:strVal val="#ppt_x"/>
                                          </p:val>
                                        </p:tav>
                                        <p:tav tm="100000">
                                          <p:val>
                                            <p:strVal val="#ppt_x"/>
                                          </p:val>
                                        </p:tav>
                                      </p:tavLst>
                                    </p:anim>
                                    <p:anim calcmode="lin" valueType="num">
                                      <p:cBhvr additive="base">
                                        <p:cTn id="21"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3395" y="164465"/>
            <a:ext cx="426212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56235" y="827405"/>
            <a:ext cx="8335645" cy="3784600"/>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Explores a new modality,</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Noise induced by the power network EMF, undeirable, often removed by filters,</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Recent studies leveraged period and synchronous,EMR's time-related properties have been the focus of existing studies,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Spatial properties have no systematic research.</a:t>
            </a:r>
            <a:endParaRPr lang="en-US" altLang="zh-CN"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000"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151130" y="157480"/>
            <a:ext cx="4876800" cy="560705"/>
          </a:xfrm>
          <a:prstGeom prst="rect">
            <a:avLst/>
          </a:prstGeom>
          <a:noFill/>
        </p:spPr>
        <p:txBody>
          <a:bodyPr wrap="square" lIns="68580" tIns="34290" rIns="68580" bIns="34290" rtlCol="0">
            <a:spAutoFit/>
          </a:bodyPr>
          <a:lstStyle/>
          <a:p>
            <a:pPr algn="ctr"/>
            <a:r>
              <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rPr>
              <a:t>1. INTRODUCTION</a:t>
            </a:r>
            <a:endParaRPr lang="en-US" altLang="zh-CN" sz="3200" b="1" dirty="0">
              <a:solidFill>
                <a:schemeClr val="tx1">
                  <a:lumMod val="65000"/>
                  <a:lumOff val="35000"/>
                </a:schemeClr>
              </a:solidFill>
              <a:latin typeface="华文中宋" panose="02010600040101010101" charset="-122"/>
              <a:ea typeface="华文中宋" panose="02010600040101010101" charset="-122"/>
              <a:cs typeface="+mn-ea"/>
              <a:sym typeface="+mn-lt"/>
            </a:endParaRPr>
          </a:p>
        </p:txBody>
      </p:sp>
      <p:cxnSp>
        <p:nvCxnSpPr>
          <p:cNvPr id="3" name="直接连接符 2"/>
          <p:cNvCxnSpPr/>
          <p:nvPr/>
        </p:nvCxnSpPr>
        <p:spPr>
          <a:xfrm>
            <a:off x="774478" y="657417"/>
            <a:ext cx="480259" cy="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33705" y="1003935"/>
            <a:ext cx="8244205" cy="2676525"/>
          </a:xfrm>
          <a:prstGeom prst="rect">
            <a:avLst/>
          </a:prstGeom>
          <a:noFill/>
        </p:spPr>
        <p:txBody>
          <a:bodyPr wrap="square" rtlCol="0">
            <a:spAutoFit/>
          </a:bodyPr>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Signal Intensity decays as distance from powerline,</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Spatially distinct and temporally stable, </a:t>
            </a: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solidFill>
                  <a:srgbClr val="FF0000"/>
                </a:solidFill>
                <a:latin typeface="华文中宋" panose="02010600040101010101" charset="-122"/>
                <a:ea typeface="华文中宋" panose="02010600040101010101" charset="-122"/>
              </a:rPr>
              <a:t>Intuition </a:t>
            </a:r>
            <a:r>
              <a:rPr lang="en-US" altLang="zh-CN" sz="2400">
                <a:solidFill>
                  <a:srgbClr val="FF0000"/>
                </a:solidFill>
                <a:latin typeface="华文中宋" panose="02010600040101010101" charset="-122"/>
                <a:ea typeface="华文中宋" panose="02010600040101010101" charset="-122"/>
                <a:sym typeface="+mn-ea"/>
              </a:rPr>
              <a:t>basis for localization,</a:t>
            </a:r>
            <a:endParaRPr lang="en-US" altLang="zh-CN" sz="2400">
              <a:latin typeface="华文中宋" panose="02010600040101010101" charset="-122"/>
              <a:ea typeface="华文中宋" panose="02010600040101010101" charset="-122"/>
              <a:sym typeface="+mn-ea"/>
            </a:endParaRPr>
          </a:p>
          <a:p>
            <a:pPr marL="342900" indent="-342900">
              <a:buFont typeface="Wingdings" panose="05000000000000000000" charset="0"/>
              <a:buChar char="Ø"/>
            </a:pPr>
            <a:endParaRPr lang="en-US" altLang="zh-CN" sz="2400">
              <a:latin typeface="华文中宋" panose="02010600040101010101" charset="-122"/>
              <a:ea typeface="华文中宋" panose="02010600040101010101" charset="-122"/>
            </a:endParaRPr>
          </a:p>
          <a:p>
            <a:pPr marL="342900" indent="-342900">
              <a:buFont typeface="Wingdings" panose="05000000000000000000" charset="0"/>
              <a:buChar char="Ø"/>
            </a:pPr>
            <a:r>
              <a:rPr lang="en-US" altLang="zh-CN" sz="2400">
                <a:latin typeface="华文中宋" panose="02010600040101010101" charset="-122"/>
                <a:ea typeface="华文中宋" panose="02010600040101010101" charset="-122"/>
              </a:rPr>
              <a:t>Measurement result confirm the hypothesis.</a:t>
            </a:r>
            <a:endParaRPr lang="zh-CN" altLang="en-US" sz="2400">
              <a:latin typeface="华文中宋" panose="02010600040101010101" charset="-122"/>
              <a:ea typeface="华文中宋"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5534</Words>
  <Application>WPS 演示</Application>
  <PresentationFormat>全屏显示(16:9)</PresentationFormat>
  <Paragraphs>303</Paragraphs>
  <Slides>45</Slides>
  <Notes>20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45</vt:i4>
      </vt:variant>
    </vt:vector>
  </HeadingPairs>
  <TitlesOfParts>
    <vt:vector size="55" baseType="lpstr">
      <vt:lpstr>Arial</vt:lpstr>
      <vt:lpstr>宋体</vt:lpstr>
      <vt:lpstr>Wingdings</vt:lpstr>
      <vt:lpstr>华文中宋</vt:lpstr>
      <vt:lpstr>Wingdings</vt:lpstr>
      <vt:lpstr>微软雅黑</vt:lpstr>
      <vt:lpstr>Arial Unicode MS</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david_wang_wei</cp:lastModifiedBy>
  <cp:revision>382</cp:revision>
  <dcterms:created xsi:type="dcterms:W3CDTF">2016-05-20T12:59:00Z</dcterms:created>
  <dcterms:modified xsi:type="dcterms:W3CDTF">2018-10-21T04:47:50Z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2052-11.1.0.7881</vt:lpwstr>
  </property>
</Properties>
</file>